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23"/>
  </p:notesMasterIdLst>
  <p:sldIdLst>
    <p:sldId id="256" r:id="rId2"/>
    <p:sldId id="262" r:id="rId3"/>
    <p:sldId id="266" r:id="rId4"/>
    <p:sldId id="276" r:id="rId5"/>
    <p:sldId id="263" r:id="rId6"/>
    <p:sldId id="269" r:id="rId7"/>
    <p:sldId id="258" r:id="rId8"/>
    <p:sldId id="264" r:id="rId9"/>
    <p:sldId id="265" r:id="rId10"/>
    <p:sldId id="259" r:id="rId11"/>
    <p:sldId id="260" r:id="rId12"/>
    <p:sldId id="272" r:id="rId13"/>
    <p:sldId id="274" r:id="rId14"/>
    <p:sldId id="268" r:id="rId15"/>
    <p:sldId id="273" r:id="rId16"/>
    <p:sldId id="271" r:id="rId17"/>
    <p:sldId id="261" r:id="rId18"/>
    <p:sldId id="275" r:id="rId19"/>
    <p:sldId id="279" r:id="rId20"/>
    <p:sldId id="280"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7DC03-60C3-4C77-A2DB-A4F2A6176A5F}" v="492" dt="2023-05-09T22:27:36.725"/>
    <p1510:client id="{2EE10C11-67C1-3E4D-9241-A1C244EF4F08}" v="625" dt="2023-05-09T23:28:56.100"/>
    <p1510:client id="{3949E12C-4C68-CAC8-05C5-F063942C4157}" v="171" dt="2023-05-09T03:12:11.410"/>
    <p1510:client id="{50F61675-1B86-5B32-D957-FBA08F14045B}" v="51" dt="2023-05-10T00:01:08.213"/>
    <p1510:client id="{51F70F45-D90D-A0F1-781B-7E47F0282CBB}" v="141" vWet="142" dt="2023-05-09T20:45:47.272"/>
    <p1510:client id="{A147CA71-DF49-5D8E-FFDA-35FD9EB4DEE6}" v="1" dt="2023-05-09T17:14:53.979"/>
    <p1510:client id="{A3863E54-AE95-F3E7-DCD0-F595B794ECAD}" v="14" dt="2023-05-09T23:00:59.241"/>
    <p1510:client id="{A5E702A6-E5CF-48C3-9EE3-0A8343AFB1B5}" v="141" dt="2023-05-09T02:48:27.035"/>
    <p1510:client id="{D9BF26EF-38A3-DECB-00BA-E03DA074C26D}" v="14" dt="2023-05-09T21:04:10.714"/>
    <p1510:client id="{EF2B78A9-13C9-E959-1D45-2E53002875AB}" v="361" dt="2023-05-09T22:43:21.178"/>
    <p1510:client id="{F44B19F1-B53C-D20C-E69C-C39C15406C89}" v="276" dt="2023-05-09T19:02:57.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hyperlink" Target="https://huggingface.co/spaces/pharma/CLIP-Interrogator" TargetMode="External"/><Relationship Id="rId1" Type="http://schemas.openxmlformats.org/officeDocument/2006/relationships/hyperlink" Target="https://dreamstudio.ai/-"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2" Type="http://schemas.openxmlformats.org/officeDocument/2006/relationships/hyperlink" Target="https://huggingface.co/spaces/pharma/CLIP-Interrogator" TargetMode="External"/><Relationship Id="rId1" Type="http://schemas.openxmlformats.org/officeDocument/2006/relationships/hyperlink" Target="https://dreamstudio.ai/-"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5BC0F-39E4-4BEA-8A66-42BF4B78A2DF}" type="doc">
      <dgm:prSet loTypeId="urn:microsoft.com/office/officeart/2016/7/layout/BasicLinearProcessNumbered" loCatId="process" qsTypeId="urn:microsoft.com/office/officeart/2005/8/quickstyle/simple1" qsCatId="simple" csTypeId="urn:microsoft.com/office/officeart/2005/8/colors/accent6_2" csCatId="accent6" phldr="1"/>
      <dgm:spPr/>
      <dgm:t>
        <a:bodyPr/>
        <a:lstStyle/>
        <a:p>
          <a:endParaRPr lang="en-US"/>
        </a:p>
      </dgm:t>
    </dgm:pt>
    <dgm:pt modelId="{EEDB8B1B-7D85-43D4-9630-C9CA46BBBBF5}">
      <dgm:prSet custT="1"/>
      <dgm:spPr/>
      <dgm:t>
        <a:bodyPr/>
        <a:lstStyle/>
        <a:p>
          <a:r>
            <a:rPr lang="en-US" sz="2000">
              <a:hlinkClick xmlns:r="http://schemas.openxmlformats.org/officeDocument/2006/relationships" r:id="rId1"/>
            </a:rPr>
            <a:t>https://dreamstudio.ai/-</a:t>
          </a:r>
          <a:r>
            <a:rPr lang="en-US" sz="2000"/>
            <a:t> Stable Diffusion Image Generator</a:t>
          </a:r>
        </a:p>
      </dgm:t>
    </dgm:pt>
    <dgm:pt modelId="{0D209100-D86B-4AB1-B483-7EBC528E3D82}" type="parTrans" cxnId="{3FD1CE5D-FE30-4871-B5BF-81F63C2890B2}">
      <dgm:prSet/>
      <dgm:spPr/>
      <dgm:t>
        <a:bodyPr/>
        <a:lstStyle/>
        <a:p>
          <a:endParaRPr lang="en-US"/>
        </a:p>
      </dgm:t>
    </dgm:pt>
    <dgm:pt modelId="{44AAB59D-ED12-4D36-BFF9-23958D571E4C}" type="sibTrans" cxnId="{3FD1CE5D-FE30-4871-B5BF-81F63C2890B2}">
      <dgm:prSet phldrT="1" phldr="0"/>
      <dgm:spPr/>
      <dgm:t>
        <a:bodyPr/>
        <a:lstStyle/>
        <a:p>
          <a:r>
            <a:rPr lang="en-US"/>
            <a:t>1</a:t>
          </a:r>
        </a:p>
      </dgm:t>
    </dgm:pt>
    <dgm:pt modelId="{F2F22E11-8071-4016-A026-A503142B7084}">
      <dgm:prSet custT="1"/>
      <dgm:spPr/>
      <dgm:t>
        <a:bodyPr/>
        <a:lstStyle/>
        <a:p>
          <a:r>
            <a:rPr lang="en-US" sz="2000">
              <a:hlinkClick xmlns:r="http://schemas.openxmlformats.org/officeDocument/2006/relationships" r:id="rId2"/>
            </a:rPr>
            <a:t>https://huggingface.co/spaces/pharma/CLIP-Interrogator</a:t>
          </a:r>
          <a:r>
            <a:rPr lang="en-US" sz="2000"/>
            <a:t> - Prompt Generator</a:t>
          </a:r>
        </a:p>
      </dgm:t>
    </dgm:pt>
    <dgm:pt modelId="{E8DA1256-D94D-4F64-8400-44B288F07549}" type="parTrans" cxnId="{C5F474D5-BD63-415C-8E7E-06E044B392F0}">
      <dgm:prSet/>
      <dgm:spPr/>
      <dgm:t>
        <a:bodyPr/>
        <a:lstStyle/>
        <a:p>
          <a:endParaRPr lang="en-US"/>
        </a:p>
      </dgm:t>
    </dgm:pt>
    <dgm:pt modelId="{8C1E35DA-31CD-4CEA-B4FB-73F9B21778C6}" type="sibTrans" cxnId="{C5F474D5-BD63-415C-8E7E-06E044B392F0}">
      <dgm:prSet phldrT="3" phldr="0"/>
      <dgm:spPr/>
      <dgm:t>
        <a:bodyPr/>
        <a:lstStyle/>
        <a:p>
          <a:r>
            <a:rPr lang="en-US"/>
            <a:t>3</a:t>
          </a:r>
        </a:p>
      </dgm:t>
    </dgm:pt>
    <dgm:pt modelId="{5CD54DF2-ED40-134A-85F6-1E85433BF4F6}">
      <dgm:prSet custT="1"/>
      <dgm:spPr/>
      <dgm:t>
        <a:bodyPr/>
        <a:lstStyle/>
        <a:p>
          <a:r>
            <a:rPr lang="en-US" sz="2000">
              <a:hlinkClick xmlns:r="http://schemas.openxmlformats.org/officeDocument/2006/relationships" r:id="rId1"/>
            </a:rPr>
            <a:t>https://laion.ai/blog/large-openclip/ </a:t>
          </a:r>
          <a:r>
            <a:rPr lang="en-US" sz="20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 Large Clip Models</a:t>
          </a:r>
          <a:endParaRPr lang="en-US" sz="2000">
            <a:solidFill>
              <a:schemeClr val="tx1"/>
            </a:solidFill>
            <a:hlinkClick xmlns:r="http://schemas.openxmlformats.org/officeDocument/2006/relationships" r:id="rId1"/>
          </a:endParaRPr>
        </a:p>
      </dgm:t>
    </dgm:pt>
    <dgm:pt modelId="{0FE50F84-0BEA-954C-9E02-073E20F20030}" type="parTrans" cxnId="{983D91DA-61D4-F04B-8A05-129D302E6F49}">
      <dgm:prSet/>
      <dgm:spPr/>
      <dgm:t>
        <a:bodyPr/>
        <a:lstStyle/>
        <a:p>
          <a:endParaRPr lang="en-US"/>
        </a:p>
      </dgm:t>
    </dgm:pt>
    <dgm:pt modelId="{D9F49D2A-6B3B-F749-94A2-DE02D8504D0D}" type="sibTrans" cxnId="{983D91DA-61D4-F04B-8A05-129D302E6F49}">
      <dgm:prSet phldrT="2" phldr="0"/>
      <dgm:spPr/>
      <dgm:t>
        <a:bodyPr/>
        <a:lstStyle/>
        <a:p>
          <a:r>
            <a:rPr lang="en-US"/>
            <a:t>2</a:t>
          </a:r>
        </a:p>
      </dgm:t>
    </dgm:pt>
    <dgm:pt modelId="{FE7F80EF-982E-3D46-8210-C224FEE97AA5}" type="pres">
      <dgm:prSet presAssocID="{17B5BC0F-39E4-4BEA-8A66-42BF4B78A2DF}" presName="Name0" presStyleCnt="0">
        <dgm:presLayoutVars>
          <dgm:animLvl val="lvl"/>
          <dgm:resizeHandles val="exact"/>
        </dgm:presLayoutVars>
      </dgm:prSet>
      <dgm:spPr/>
    </dgm:pt>
    <dgm:pt modelId="{91D415EC-5DA7-DC4E-BF8B-3283815F24EB}" type="pres">
      <dgm:prSet presAssocID="{EEDB8B1B-7D85-43D4-9630-C9CA46BBBBF5}" presName="compositeNode" presStyleCnt="0">
        <dgm:presLayoutVars>
          <dgm:bulletEnabled val="1"/>
        </dgm:presLayoutVars>
      </dgm:prSet>
      <dgm:spPr/>
    </dgm:pt>
    <dgm:pt modelId="{1AB1BA27-60A2-5A49-8ABF-DC86C699C341}" type="pres">
      <dgm:prSet presAssocID="{EEDB8B1B-7D85-43D4-9630-C9CA46BBBBF5}" presName="bgRect" presStyleLbl="bgAccFollowNode1" presStyleIdx="0" presStyleCnt="3" custLinFactNeighborX="0" custLinFactNeighborY="-2995"/>
      <dgm:spPr/>
    </dgm:pt>
    <dgm:pt modelId="{88A4AD44-8AB6-1E41-88BA-5FF7C2E0640D}" type="pres">
      <dgm:prSet presAssocID="{44AAB59D-ED12-4D36-BFF9-23958D571E4C}" presName="sibTransNodeCircle" presStyleLbl="alignNode1" presStyleIdx="0" presStyleCnt="6">
        <dgm:presLayoutVars>
          <dgm:chMax val="0"/>
          <dgm:bulletEnabled/>
        </dgm:presLayoutVars>
      </dgm:prSet>
      <dgm:spPr/>
    </dgm:pt>
    <dgm:pt modelId="{D0BC44E6-E71D-8441-9E5E-8966E64FC784}" type="pres">
      <dgm:prSet presAssocID="{EEDB8B1B-7D85-43D4-9630-C9CA46BBBBF5}" presName="bottomLine" presStyleLbl="alignNode1" presStyleIdx="1" presStyleCnt="6">
        <dgm:presLayoutVars/>
      </dgm:prSet>
      <dgm:spPr/>
    </dgm:pt>
    <dgm:pt modelId="{8DC2CB1B-B9B5-A848-874C-EAF0E189438F}" type="pres">
      <dgm:prSet presAssocID="{EEDB8B1B-7D85-43D4-9630-C9CA46BBBBF5}" presName="nodeText" presStyleLbl="bgAccFollowNode1" presStyleIdx="0" presStyleCnt="3">
        <dgm:presLayoutVars>
          <dgm:bulletEnabled val="1"/>
        </dgm:presLayoutVars>
      </dgm:prSet>
      <dgm:spPr/>
    </dgm:pt>
    <dgm:pt modelId="{CC773A0D-6FDE-584A-A9C6-E4EC1534DA1A}" type="pres">
      <dgm:prSet presAssocID="{44AAB59D-ED12-4D36-BFF9-23958D571E4C}" presName="sibTrans" presStyleCnt="0"/>
      <dgm:spPr/>
    </dgm:pt>
    <dgm:pt modelId="{A3B22C69-0C48-A24C-BE49-7BDEDA4B74E6}" type="pres">
      <dgm:prSet presAssocID="{5CD54DF2-ED40-134A-85F6-1E85433BF4F6}" presName="compositeNode" presStyleCnt="0">
        <dgm:presLayoutVars>
          <dgm:bulletEnabled val="1"/>
        </dgm:presLayoutVars>
      </dgm:prSet>
      <dgm:spPr/>
    </dgm:pt>
    <dgm:pt modelId="{64F238D0-29D0-8844-BC13-FF32F86FD6EF}" type="pres">
      <dgm:prSet presAssocID="{5CD54DF2-ED40-134A-85F6-1E85433BF4F6}" presName="bgRect" presStyleLbl="bgAccFollowNode1" presStyleIdx="1" presStyleCnt="3"/>
      <dgm:spPr/>
    </dgm:pt>
    <dgm:pt modelId="{D235BD25-0F2C-0441-8AF9-C3760C3B0BF2}" type="pres">
      <dgm:prSet presAssocID="{D9F49D2A-6B3B-F749-94A2-DE02D8504D0D}" presName="sibTransNodeCircle" presStyleLbl="alignNode1" presStyleIdx="2" presStyleCnt="6">
        <dgm:presLayoutVars>
          <dgm:chMax val="0"/>
          <dgm:bulletEnabled/>
        </dgm:presLayoutVars>
      </dgm:prSet>
      <dgm:spPr/>
    </dgm:pt>
    <dgm:pt modelId="{F5CE8019-9416-D546-9C22-5E357189186C}" type="pres">
      <dgm:prSet presAssocID="{5CD54DF2-ED40-134A-85F6-1E85433BF4F6}" presName="bottomLine" presStyleLbl="alignNode1" presStyleIdx="3" presStyleCnt="6">
        <dgm:presLayoutVars/>
      </dgm:prSet>
      <dgm:spPr/>
    </dgm:pt>
    <dgm:pt modelId="{F4B39F00-A891-5E4C-8CCE-F369480D7E68}" type="pres">
      <dgm:prSet presAssocID="{5CD54DF2-ED40-134A-85F6-1E85433BF4F6}" presName="nodeText" presStyleLbl="bgAccFollowNode1" presStyleIdx="1" presStyleCnt="3">
        <dgm:presLayoutVars>
          <dgm:bulletEnabled val="1"/>
        </dgm:presLayoutVars>
      </dgm:prSet>
      <dgm:spPr/>
    </dgm:pt>
    <dgm:pt modelId="{0B671EE3-53F6-6D48-9B34-9F6E5C3B445B}" type="pres">
      <dgm:prSet presAssocID="{D9F49D2A-6B3B-F749-94A2-DE02D8504D0D}" presName="sibTrans" presStyleCnt="0"/>
      <dgm:spPr/>
    </dgm:pt>
    <dgm:pt modelId="{6D0B197C-B555-3B41-B924-D93A2D170295}" type="pres">
      <dgm:prSet presAssocID="{F2F22E11-8071-4016-A026-A503142B7084}" presName="compositeNode" presStyleCnt="0">
        <dgm:presLayoutVars>
          <dgm:bulletEnabled val="1"/>
        </dgm:presLayoutVars>
      </dgm:prSet>
      <dgm:spPr/>
    </dgm:pt>
    <dgm:pt modelId="{1C738531-8714-1F4A-9951-FEB18DCF0520}" type="pres">
      <dgm:prSet presAssocID="{F2F22E11-8071-4016-A026-A503142B7084}" presName="bgRect" presStyleLbl="bgAccFollowNode1" presStyleIdx="2" presStyleCnt="3"/>
      <dgm:spPr/>
    </dgm:pt>
    <dgm:pt modelId="{BFA4A590-47C6-E542-9B16-9BC39DA345B7}" type="pres">
      <dgm:prSet presAssocID="{8C1E35DA-31CD-4CEA-B4FB-73F9B21778C6}" presName="sibTransNodeCircle" presStyleLbl="alignNode1" presStyleIdx="4" presStyleCnt="6">
        <dgm:presLayoutVars>
          <dgm:chMax val="0"/>
          <dgm:bulletEnabled/>
        </dgm:presLayoutVars>
      </dgm:prSet>
      <dgm:spPr/>
    </dgm:pt>
    <dgm:pt modelId="{2A23074F-6409-6842-ABC7-BBBDFDA447F5}" type="pres">
      <dgm:prSet presAssocID="{F2F22E11-8071-4016-A026-A503142B7084}" presName="bottomLine" presStyleLbl="alignNode1" presStyleIdx="5" presStyleCnt="6">
        <dgm:presLayoutVars/>
      </dgm:prSet>
      <dgm:spPr/>
    </dgm:pt>
    <dgm:pt modelId="{C0B55B87-854B-044C-B50E-851256A5B650}" type="pres">
      <dgm:prSet presAssocID="{F2F22E11-8071-4016-A026-A503142B7084}" presName="nodeText" presStyleLbl="bgAccFollowNode1" presStyleIdx="2" presStyleCnt="3">
        <dgm:presLayoutVars>
          <dgm:bulletEnabled val="1"/>
        </dgm:presLayoutVars>
      </dgm:prSet>
      <dgm:spPr/>
    </dgm:pt>
  </dgm:ptLst>
  <dgm:cxnLst>
    <dgm:cxn modelId="{44A65C02-67AA-7B4A-BF07-D34E5509B54C}" type="presOf" srcId="{F2F22E11-8071-4016-A026-A503142B7084}" destId="{1C738531-8714-1F4A-9951-FEB18DCF0520}" srcOrd="0" destOrd="0" presId="urn:microsoft.com/office/officeart/2016/7/layout/BasicLinearProcessNumbered"/>
    <dgm:cxn modelId="{E1436F11-7EED-124D-BF3F-BFFD05A8CAC2}" type="presOf" srcId="{5CD54DF2-ED40-134A-85F6-1E85433BF4F6}" destId="{F4B39F00-A891-5E4C-8CCE-F369480D7E68}" srcOrd="1" destOrd="0" presId="urn:microsoft.com/office/officeart/2016/7/layout/BasicLinearProcessNumbered"/>
    <dgm:cxn modelId="{C11DBA19-697E-4347-BFC8-39AF0A686080}" type="presOf" srcId="{D9F49D2A-6B3B-F749-94A2-DE02D8504D0D}" destId="{D235BD25-0F2C-0441-8AF9-C3760C3B0BF2}" srcOrd="0" destOrd="0" presId="urn:microsoft.com/office/officeart/2016/7/layout/BasicLinearProcessNumbered"/>
    <dgm:cxn modelId="{A0FCC02E-2B80-314F-81EF-E601561BCEF3}" type="presOf" srcId="{5CD54DF2-ED40-134A-85F6-1E85433BF4F6}" destId="{64F238D0-29D0-8844-BC13-FF32F86FD6EF}" srcOrd="0" destOrd="0" presId="urn:microsoft.com/office/officeart/2016/7/layout/BasicLinearProcessNumbered"/>
    <dgm:cxn modelId="{3FD1CE5D-FE30-4871-B5BF-81F63C2890B2}" srcId="{17B5BC0F-39E4-4BEA-8A66-42BF4B78A2DF}" destId="{EEDB8B1B-7D85-43D4-9630-C9CA46BBBBF5}" srcOrd="0" destOrd="0" parTransId="{0D209100-D86B-4AB1-B483-7EBC528E3D82}" sibTransId="{44AAB59D-ED12-4D36-BFF9-23958D571E4C}"/>
    <dgm:cxn modelId="{7AD95F66-6917-4F48-B47F-C3C0E7755CD3}" type="presOf" srcId="{F2F22E11-8071-4016-A026-A503142B7084}" destId="{C0B55B87-854B-044C-B50E-851256A5B650}" srcOrd="1" destOrd="0" presId="urn:microsoft.com/office/officeart/2016/7/layout/BasicLinearProcessNumbered"/>
    <dgm:cxn modelId="{79C6CC55-2D91-8B45-B2E5-36F7FB345FC3}" type="presOf" srcId="{17B5BC0F-39E4-4BEA-8A66-42BF4B78A2DF}" destId="{FE7F80EF-982E-3D46-8210-C224FEE97AA5}" srcOrd="0" destOrd="0" presId="urn:microsoft.com/office/officeart/2016/7/layout/BasicLinearProcessNumbered"/>
    <dgm:cxn modelId="{B13467B4-CB26-154F-948D-10A432C8E70B}" type="presOf" srcId="{44AAB59D-ED12-4D36-BFF9-23958D571E4C}" destId="{88A4AD44-8AB6-1E41-88BA-5FF7C2E0640D}" srcOrd="0" destOrd="0" presId="urn:microsoft.com/office/officeart/2016/7/layout/BasicLinearProcessNumbered"/>
    <dgm:cxn modelId="{9028BCB6-80EE-CE40-8AAD-26422BA77C21}" type="presOf" srcId="{EEDB8B1B-7D85-43D4-9630-C9CA46BBBBF5}" destId="{8DC2CB1B-B9B5-A848-874C-EAF0E189438F}" srcOrd="1" destOrd="0" presId="urn:microsoft.com/office/officeart/2016/7/layout/BasicLinearProcessNumbered"/>
    <dgm:cxn modelId="{A001F0C8-DBB0-0842-B79C-754D89F08EEB}" type="presOf" srcId="{EEDB8B1B-7D85-43D4-9630-C9CA46BBBBF5}" destId="{1AB1BA27-60A2-5A49-8ABF-DC86C699C341}" srcOrd="0" destOrd="0" presId="urn:microsoft.com/office/officeart/2016/7/layout/BasicLinearProcessNumbered"/>
    <dgm:cxn modelId="{C5F474D5-BD63-415C-8E7E-06E044B392F0}" srcId="{17B5BC0F-39E4-4BEA-8A66-42BF4B78A2DF}" destId="{F2F22E11-8071-4016-A026-A503142B7084}" srcOrd="2" destOrd="0" parTransId="{E8DA1256-D94D-4F64-8400-44B288F07549}" sibTransId="{8C1E35DA-31CD-4CEA-B4FB-73F9B21778C6}"/>
    <dgm:cxn modelId="{983D91DA-61D4-F04B-8A05-129D302E6F49}" srcId="{17B5BC0F-39E4-4BEA-8A66-42BF4B78A2DF}" destId="{5CD54DF2-ED40-134A-85F6-1E85433BF4F6}" srcOrd="1" destOrd="0" parTransId="{0FE50F84-0BEA-954C-9E02-073E20F20030}" sibTransId="{D9F49D2A-6B3B-F749-94A2-DE02D8504D0D}"/>
    <dgm:cxn modelId="{E4C40BF6-FEA4-D644-944F-F2AE0E2768FB}" type="presOf" srcId="{8C1E35DA-31CD-4CEA-B4FB-73F9B21778C6}" destId="{BFA4A590-47C6-E542-9B16-9BC39DA345B7}" srcOrd="0" destOrd="0" presId="urn:microsoft.com/office/officeart/2016/7/layout/BasicLinearProcessNumbered"/>
    <dgm:cxn modelId="{DFF30D64-80F5-D54C-8DD9-CA86234F8229}" type="presParOf" srcId="{FE7F80EF-982E-3D46-8210-C224FEE97AA5}" destId="{91D415EC-5DA7-DC4E-BF8B-3283815F24EB}" srcOrd="0" destOrd="0" presId="urn:microsoft.com/office/officeart/2016/7/layout/BasicLinearProcessNumbered"/>
    <dgm:cxn modelId="{33EDA183-F7C4-1B42-B141-9F0F127A2522}" type="presParOf" srcId="{91D415EC-5DA7-DC4E-BF8B-3283815F24EB}" destId="{1AB1BA27-60A2-5A49-8ABF-DC86C699C341}" srcOrd="0" destOrd="0" presId="urn:microsoft.com/office/officeart/2016/7/layout/BasicLinearProcessNumbered"/>
    <dgm:cxn modelId="{0D92A7BA-2C5A-1349-B6AF-DFD5A77769CE}" type="presParOf" srcId="{91D415EC-5DA7-DC4E-BF8B-3283815F24EB}" destId="{88A4AD44-8AB6-1E41-88BA-5FF7C2E0640D}" srcOrd="1" destOrd="0" presId="urn:microsoft.com/office/officeart/2016/7/layout/BasicLinearProcessNumbered"/>
    <dgm:cxn modelId="{B08A740D-8DDA-684E-ABF7-5AC9A3FD0FF8}" type="presParOf" srcId="{91D415EC-5DA7-DC4E-BF8B-3283815F24EB}" destId="{D0BC44E6-E71D-8441-9E5E-8966E64FC784}" srcOrd="2" destOrd="0" presId="urn:microsoft.com/office/officeart/2016/7/layout/BasicLinearProcessNumbered"/>
    <dgm:cxn modelId="{4932C9F8-E801-DD4B-9F13-B75CDEFB2261}" type="presParOf" srcId="{91D415EC-5DA7-DC4E-BF8B-3283815F24EB}" destId="{8DC2CB1B-B9B5-A848-874C-EAF0E189438F}" srcOrd="3" destOrd="0" presId="urn:microsoft.com/office/officeart/2016/7/layout/BasicLinearProcessNumbered"/>
    <dgm:cxn modelId="{A7A6C978-0E0D-B048-8489-86E115B8DC68}" type="presParOf" srcId="{FE7F80EF-982E-3D46-8210-C224FEE97AA5}" destId="{CC773A0D-6FDE-584A-A9C6-E4EC1534DA1A}" srcOrd="1" destOrd="0" presId="urn:microsoft.com/office/officeart/2016/7/layout/BasicLinearProcessNumbered"/>
    <dgm:cxn modelId="{9D0F686A-71B3-594B-B594-E0D906A0544A}" type="presParOf" srcId="{FE7F80EF-982E-3D46-8210-C224FEE97AA5}" destId="{A3B22C69-0C48-A24C-BE49-7BDEDA4B74E6}" srcOrd="2" destOrd="0" presId="urn:microsoft.com/office/officeart/2016/7/layout/BasicLinearProcessNumbered"/>
    <dgm:cxn modelId="{6B95EDCB-0D0C-2048-9B7E-BE98FBCFC93C}" type="presParOf" srcId="{A3B22C69-0C48-A24C-BE49-7BDEDA4B74E6}" destId="{64F238D0-29D0-8844-BC13-FF32F86FD6EF}" srcOrd="0" destOrd="0" presId="urn:microsoft.com/office/officeart/2016/7/layout/BasicLinearProcessNumbered"/>
    <dgm:cxn modelId="{8B6A2A5F-04C6-D845-8C75-5A3755518FCD}" type="presParOf" srcId="{A3B22C69-0C48-A24C-BE49-7BDEDA4B74E6}" destId="{D235BD25-0F2C-0441-8AF9-C3760C3B0BF2}" srcOrd="1" destOrd="0" presId="urn:microsoft.com/office/officeart/2016/7/layout/BasicLinearProcessNumbered"/>
    <dgm:cxn modelId="{2FA8CCB0-0354-C34B-A6AA-1AED683AC8F7}" type="presParOf" srcId="{A3B22C69-0C48-A24C-BE49-7BDEDA4B74E6}" destId="{F5CE8019-9416-D546-9C22-5E357189186C}" srcOrd="2" destOrd="0" presId="urn:microsoft.com/office/officeart/2016/7/layout/BasicLinearProcessNumbered"/>
    <dgm:cxn modelId="{61A8D988-6126-FA44-B9F6-03A07E8F5DCB}" type="presParOf" srcId="{A3B22C69-0C48-A24C-BE49-7BDEDA4B74E6}" destId="{F4B39F00-A891-5E4C-8CCE-F369480D7E68}" srcOrd="3" destOrd="0" presId="urn:microsoft.com/office/officeart/2016/7/layout/BasicLinearProcessNumbered"/>
    <dgm:cxn modelId="{8EA203B3-9753-B141-922D-3CEA0D2E769E}" type="presParOf" srcId="{FE7F80EF-982E-3D46-8210-C224FEE97AA5}" destId="{0B671EE3-53F6-6D48-9B34-9F6E5C3B445B}" srcOrd="3" destOrd="0" presId="urn:microsoft.com/office/officeart/2016/7/layout/BasicLinearProcessNumbered"/>
    <dgm:cxn modelId="{0C9B95C3-5B87-AE4D-ADE3-8FE9EDE9C17E}" type="presParOf" srcId="{FE7F80EF-982E-3D46-8210-C224FEE97AA5}" destId="{6D0B197C-B555-3B41-B924-D93A2D170295}" srcOrd="4" destOrd="0" presId="urn:microsoft.com/office/officeart/2016/7/layout/BasicLinearProcessNumbered"/>
    <dgm:cxn modelId="{088AFEE1-CFE6-834D-92D8-A015FB2E45F4}" type="presParOf" srcId="{6D0B197C-B555-3B41-B924-D93A2D170295}" destId="{1C738531-8714-1F4A-9951-FEB18DCF0520}" srcOrd="0" destOrd="0" presId="urn:microsoft.com/office/officeart/2016/7/layout/BasicLinearProcessNumbered"/>
    <dgm:cxn modelId="{FFBC9344-FDA7-EA4A-9499-D9DFC9DA2B59}" type="presParOf" srcId="{6D0B197C-B555-3B41-B924-D93A2D170295}" destId="{BFA4A590-47C6-E542-9B16-9BC39DA345B7}" srcOrd="1" destOrd="0" presId="urn:microsoft.com/office/officeart/2016/7/layout/BasicLinearProcessNumbered"/>
    <dgm:cxn modelId="{BB54079C-17A2-DA43-B827-B2005DC4940C}" type="presParOf" srcId="{6D0B197C-B555-3B41-B924-D93A2D170295}" destId="{2A23074F-6409-6842-ABC7-BBBDFDA447F5}" srcOrd="2" destOrd="0" presId="urn:microsoft.com/office/officeart/2016/7/layout/BasicLinearProcessNumbered"/>
    <dgm:cxn modelId="{F3D1F426-8D09-2A47-A4A3-086DD592EC9F}" type="presParOf" srcId="{6D0B197C-B555-3B41-B924-D93A2D170295}" destId="{C0B55B87-854B-044C-B50E-851256A5B650}"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E82080-5168-47C3-8F83-8D240937D3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B35729-BEA0-49A3-9D07-E1278F6C3880}">
      <dgm:prSet/>
      <dgm:spPr/>
      <dgm:t>
        <a:bodyPr/>
        <a:lstStyle/>
        <a:p>
          <a:pPr>
            <a:lnSpc>
              <a:spcPct val="100000"/>
            </a:lnSpc>
          </a:pPr>
          <a:r>
            <a:rPr lang="en-US" b="1"/>
            <a:t>Image Resizing</a:t>
          </a:r>
          <a:r>
            <a:rPr lang="en-US"/>
            <a:t>: To ensure that all images have the same dimensions, we resize each image to a predefined target size (target_size = (256, 256)). This step is essential because most deep learning models require consistent input dimensions to process the images effectively.</a:t>
          </a:r>
        </a:p>
      </dgm:t>
    </dgm:pt>
    <dgm:pt modelId="{FF5395A6-A712-4DB5-A8E0-A9281A961F68}" type="parTrans" cxnId="{62E27B99-99BD-457F-9E57-2E14DEC1712B}">
      <dgm:prSet/>
      <dgm:spPr/>
      <dgm:t>
        <a:bodyPr/>
        <a:lstStyle/>
        <a:p>
          <a:endParaRPr lang="en-US"/>
        </a:p>
      </dgm:t>
    </dgm:pt>
    <dgm:pt modelId="{13AE6F45-6B5D-4209-BF90-E3AA8C004FEE}" type="sibTrans" cxnId="{62E27B99-99BD-457F-9E57-2E14DEC1712B}">
      <dgm:prSet/>
      <dgm:spPr/>
      <dgm:t>
        <a:bodyPr/>
        <a:lstStyle/>
        <a:p>
          <a:endParaRPr lang="en-US"/>
        </a:p>
      </dgm:t>
    </dgm:pt>
    <dgm:pt modelId="{A81721CF-3B45-4A29-AACA-C555BF6D5EA9}">
      <dgm:prSet/>
      <dgm:spPr/>
      <dgm:t>
        <a:bodyPr/>
        <a:lstStyle/>
        <a:p>
          <a:pPr>
            <a:lnSpc>
              <a:spcPct val="100000"/>
            </a:lnSpc>
          </a:pPr>
          <a:r>
            <a:rPr lang="en-US" b="1"/>
            <a:t>Pixel Value Normalization</a:t>
          </a:r>
          <a:r>
            <a:rPr lang="en-US"/>
            <a:t>: After resizing the images, we normalize the pixel values to fall within the range of 0 to 1 by dividing each pixel value by 255. This normalization step is crucial for deep learning models, as it helps in improving the model's convergence during training and stabilizing the gradients.</a:t>
          </a:r>
        </a:p>
      </dgm:t>
    </dgm:pt>
    <dgm:pt modelId="{DB687C94-3785-4669-88DC-C2F5CF55EED5}" type="parTrans" cxnId="{64EAA476-E17E-4BEB-9577-77BB2ED5EFB5}">
      <dgm:prSet/>
      <dgm:spPr/>
      <dgm:t>
        <a:bodyPr/>
        <a:lstStyle/>
        <a:p>
          <a:endParaRPr lang="en-US"/>
        </a:p>
      </dgm:t>
    </dgm:pt>
    <dgm:pt modelId="{FE0359F6-46CD-43D7-95DB-D69A9C60DC6A}" type="sibTrans" cxnId="{64EAA476-E17E-4BEB-9577-77BB2ED5EFB5}">
      <dgm:prSet/>
      <dgm:spPr/>
      <dgm:t>
        <a:bodyPr/>
        <a:lstStyle/>
        <a:p>
          <a:endParaRPr lang="en-US"/>
        </a:p>
      </dgm:t>
    </dgm:pt>
    <dgm:pt modelId="{F4385054-4365-4DE3-BFC4-22F124F8E49B}" type="pres">
      <dgm:prSet presAssocID="{3BE82080-5168-47C3-8F83-8D240937D3F1}" presName="root" presStyleCnt="0">
        <dgm:presLayoutVars>
          <dgm:dir/>
          <dgm:resizeHandles val="exact"/>
        </dgm:presLayoutVars>
      </dgm:prSet>
      <dgm:spPr/>
    </dgm:pt>
    <dgm:pt modelId="{FCEB63E7-A23B-477C-8640-C7D4805E03D1}" type="pres">
      <dgm:prSet presAssocID="{7FB35729-BEA0-49A3-9D07-E1278F6C3880}" presName="compNode" presStyleCnt="0"/>
      <dgm:spPr/>
    </dgm:pt>
    <dgm:pt modelId="{C72B1F57-2793-4BC6-B7B1-3797F83B1C14}" type="pres">
      <dgm:prSet presAssocID="{7FB35729-BEA0-49A3-9D07-E1278F6C3880}" presName="bgRect" presStyleLbl="bgShp" presStyleIdx="0" presStyleCnt="2"/>
      <dgm:spPr/>
    </dgm:pt>
    <dgm:pt modelId="{37DBAC56-DAF6-4C9A-A492-C9D68B0EFDA8}" type="pres">
      <dgm:prSet presAssocID="{7FB35729-BEA0-49A3-9D07-E1278F6C38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mage"/>
        </a:ext>
      </dgm:extLst>
    </dgm:pt>
    <dgm:pt modelId="{7ACC645C-FE4B-4BC9-9B45-DAA4760874B1}" type="pres">
      <dgm:prSet presAssocID="{7FB35729-BEA0-49A3-9D07-E1278F6C3880}" presName="spaceRect" presStyleCnt="0"/>
      <dgm:spPr/>
    </dgm:pt>
    <dgm:pt modelId="{E6D84A80-E17F-4518-9131-BB86D3CC95F0}" type="pres">
      <dgm:prSet presAssocID="{7FB35729-BEA0-49A3-9D07-E1278F6C3880}" presName="parTx" presStyleLbl="revTx" presStyleIdx="0" presStyleCnt="2">
        <dgm:presLayoutVars>
          <dgm:chMax val="0"/>
          <dgm:chPref val="0"/>
        </dgm:presLayoutVars>
      </dgm:prSet>
      <dgm:spPr/>
    </dgm:pt>
    <dgm:pt modelId="{C3052678-3515-4A05-8A2A-A6E179375E06}" type="pres">
      <dgm:prSet presAssocID="{13AE6F45-6B5D-4209-BF90-E3AA8C004FEE}" presName="sibTrans" presStyleCnt="0"/>
      <dgm:spPr/>
    </dgm:pt>
    <dgm:pt modelId="{6ACE83F0-A577-46EE-BC91-5E0024B3269F}" type="pres">
      <dgm:prSet presAssocID="{A81721CF-3B45-4A29-AACA-C555BF6D5EA9}" presName="compNode" presStyleCnt="0"/>
      <dgm:spPr/>
    </dgm:pt>
    <dgm:pt modelId="{F183AF2A-8C11-4B1F-BDE1-188F49214C18}" type="pres">
      <dgm:prSet presAssocID="{A81721CF-3B45-4A29-AACA-C555BF6D5EA9}" presName="bgRect" presStyleLbl="bgShp" presStyleIdx="1" presStyleCnt="2"/>
      <dgm:spPr/>
    </dgm:pt>
    <dgm:pt modelId="{CB891BA6-F7AB-426D-A432-2E8995FE18DC}" type="pres">
      <dgm:prSet presAssocID="{A81721CF-3B45-4A29-AACA-C555BF6D5E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ximize"/>
        </a:ext>
      </dgm:extLst>
    </dgm:pt>
    <dgm:pt modelId="{5ECE2B72-3311-4F54-820D-7276A8D0D894}" type="pres">
      <dgm:prSet presAssocID="{A81721CF-3B45-4A29-AACA-C555BF6D5EA9}" presName="spaceRect" presStyleCnt="0"/>
      <dgm:spPr/>
    </dgm:pt>
    <dgm:pt modelId="{A0E3B755-E079-400A-B5EF-A649F98C66CE}" type="pres">
      <dgm:prSet presAssocID="{A81721CF-3B45-4A29-AACA-C555BF6D5EA9}" presName="parTx" presStyleLbl="revTx" presStyleIdx="1" presStyleCnt="2">
        <dgm:presLayoutVars>
          <dgm:chMax val="0"/>
          <dgm:chPref val="0"/>
        </dgm:presLayoutVars>
      </dgm:prSet>
      <dgm:spPr/>
    </dgm:pt>
  </dgm:ptLst>
  <dgm:cxnLst>
    <dgm:cxn modelId="{AD10CE6A-D5AD-4150-AA9D-15535EBCE29C}" type="presOf" srcId="{3BE82080-5168-47C3-8F83-8D240937D3F1}" destId="{F4385054-4365-4DE3-BFC4-22F124F8E49B}" srcOrd="0" destOrd="0" presId="urn:microsoft.com/office/officeart/2018/2/layout/IconVerticalSolidList"/>
    <dgm:cxn modelId="{64EAA476-E17E-4BEB-9577-77BB2ED5EFB5}" srcId="{3BE82080-5168-47C3-8F83-8D240937D3F1}" destId="{A81721CF-3B45-4A29-AACA-C555BF6D5EA9}" srcOrd="1" destOrd="0" parTransId="{DB687C94-3785-4669-88DC-C2F5CF55EED5}" sibTransId="{FE0359F6-46CD-43D7-95DB-D69A9C60DC6A}"/>
    <dgm:cxn modelId="{62E27B99-99BD-457F-9E57-2E14DEC1712B}" srcId="{3BE82080-5168-47C3-8F83-8D240937D3F1}" destId="{7FB35729-BEA0-49A3-9D07-E1278F6C3880}" srcOrd="0" destOrd="0" parTransId="{FF5395A6-A712-4DB5-A8E0-A9281A961F68}" sibTransId="{13AE6F45-6B5D-4209-BF90-E3AA8C004FEE}"/>
    <dgm:cxn modelId="{67C6BDB1-E350-40D9-BA9F-E07CE24940FD}" type="presOf" srcId="{7FB35729-BEA0-49A3-9D07-E1278F6C3880}" destId="{E6D84A80-E17F-4518-9131-BB86D3CC95F0}" srcOrd="0" destOrd="0" presId="urn:microsoft.com/office/officeart/2018/2/layout/IconVerticalSolidList"/>
    <dgm:cxn modelId="{69D301C5-CAFB-46C8-9298-C447DC04270E}" type="presOf" srcId="{A81721CF-3B45-4A29-AACA-C555BF6D5EA9}" destId="{A0E3B755-E079-400A-B5EF-A649F98C66CE}" srcOrd="0" destOrd="0" presId="urn:microsoft.com/office/officeart/2018/2/layout/IconVerticalSolidList"/>
    <dgm:cxn modelId="{B81E766B-5AF7-47F1-AB85-B2DA0895B733}" type="presParOf" srcId="{F4385054-4365-4DE3-BFC4-22F124F8E49B}" destId="{FCEB63E7-A23B-477C-8640-C7D4805E03D1}" srcOrd="0" destOrd="0" presId="urn:microsoft.com/office/officeart/2018/2/layout/IconVerticalSolidList"/>
    <dgm:cxn modelId="{F0EB6EB0-EF41-4069-8A65-7FFAC96131A2}" type="presParOf" srcId="{FCEB63E7-A23B-477C-8640-C7D4805E03D1}" destId="{C72B1F57-2793-4BC6-B7B1-3797F83B1C14}" srcOrd="0" destOrd="0" presId="urn:microsoft.com/office/officeart/2018/2/layout/IconVerticalSolidList"/>
    <dgm:cxn modelId="{C6840C96-0830-4C5E-BD82-36892FB543EF}" type="presParOf" srcId="{FCEB63E7-A23B-477C-8640-C7D4805E03D1}" destId="{37DBAC56-DAF6-4C9A-A492-C9D68B0EFDA8}" srcOrd="1" destOrd="0" presId="urn:microsoft.com/office/officeart/2018/2/layout/IconVerticalSolidList"/>
    <dgm:cxn modelId="{71BF0443-8066-4A5E-8227-C94C4305C748}" type="presParOf" srcId="{FCEB63E7-A23B-477C-8640-C7D4805E03D1}" destId="{7ACC645C-FE4B-4BC9-9B45-DAA4760874B1}" srcOrd="2" destOrd="0" presId="urn:microsoft.com/office/officeart/2018/2/layout/IconVerticalSolidList"/>
    <dgm:cxn modelId="{290FDA5A-333F-4B94-AA32-C690E57C2B7C}" type="presParOf" srcId="{FCEB63E7-A23B-477C-8640-C7D4805E03D1}" destId="{E6D84A80-E17F-4518-9131-BB86D3CC95F0}" srcOrd="3" destOrd="0" presId="urn:microsoft.com/office/officeart/2018/2/layout/IconVerticalSolidList"/>
    <dgm:cxn modelId="{E3EDDF06-0AD2-407C-9800-CAEDBD8CB858}" type="presParOf" srcId="{F4385054-4365-4DE3-BFC4-22F124F8E49B}" destId="{C3052678-3515-4A05-8A2A-A6E179375E06}" srcOrd="1" destOrd="0" presId="urn:microsoft.com/office/officeart/2018/2/layout/IconVerticalSolidList"/>
    <dgm:cxn modelId="{1D9D9BCD-2059-4A24-A353-54FE42CC6FB1}" type="presParOf" srcId="{F4385054-4365-4DE3-BFC4-22F124F8E49B}" destId="{6ACE83F0-A577-46EE-BC91-5E0024B3269F}" srcOrd="2" destOrd="0" presId="urn:microsoft.com/office/officeart/2018/2/layout/IconVerticalSolidList"/>
    <dgm:cxn modelId="{8FED3D61-D712-4BF7-8CDC-31344B0F7D23}" type="presParOf" srcId="{6ACE83F0-A577-46EE-BC91-5E0024B3269F}" destId="{F183AF2A-8C11-4B1F-BDE1-188F49214C18}" srcOrd="0" destOrd="0" presId="urn:microsoft.com/office/officeart/2018/2/layout/IconVerticalSolidList"/>
    <dgm:cxn modelId="{25C9F605-5252-43B4-A2C4-E33B76EA1C39}" type="presParOf" srcId="{6ACE83F0-A577-46EE-BC91-5E0024B3269F}" destId="{CB891BA6-F7AB-426D-A432-2E8995FE18DC}" srcOrd="1" destOrd="0" presId="urn:microsoft.com/office/officeart/2018/2/layout/IconVerticalSolidList"/>
    <dgm:cxn modelId="{C35AEBBD-8006-4F4B-8F6D-964CCD961EF8}" type="presParOf" srcId="{6ACE83F0-A577-46EE-BC91-5E0024B3269F}" destId="{5ECE2B72-3311-4F54-820D-7276A8D0D894}" srcOrd="2" destOrd="0" presId="urn:microsoft.com/office/officeart/2018/2/layout/IconVerticalSolidList"/>
    <dgm:cxn modelId="{4E7406A2-232D-4F9B-9318-6BA0BD655272}" type="presParOf" srcId="{6ACE83F0-A577-46EE-BC91-5E0024B3269F}" destId="{A0E3B755-E079-400A-B5EF-A649F98C66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CA6E54-A996-44C5-A8EE-12CCA5812B23}" type="doc">
      <dgm:prSet loTypeId="urn:microsoft.com/office/officeart/2005/8/layout/vList2" loCatId="list" qsTypeId="urn:microsoft.com/office/officeart/2005/8/quickstyle/simple4" qsCatId="simple" csTypeId="urn:microsoft.com/office/officeart/2005/8/colors/accent5_2" csCatId="accent5"/>
      <dgm:spPr/>
      <dgm:t>
        <a:bodyPr/>
        <a:lstStyle/>
        <a:p>
          <a:endParaRPr lang="en-US"/>
        </a:p>
      </dgm:t>
    </dgm:pt>
    <dgm:pt modelId="{A0019933-E73C-4901-8EBB-2E203B61ABCF}">
      <dgm:prSet/>
      <dgm:spPr/>
      <dgm:t>
        <a:bodyPr/>
        <a:lstStyle/>
        <a:p>
          <a:r>
            <a:rPr lang="en-US" b="1"/>
            <a:t>BLIP (</a:t>
          </a:r>
          <a:r>
            <a:rPr lang="en-US"/>
            <a:t>Bootstrapping Language-Image Pre-training</a:t>
          </a:r>
          <a:r>
            <a:rPr lang="en-US" b="1"/>
            <a:t>)</a:t>
          </a:r>
          <a:endParaRPr lang="en-US"/>
        </a:p>
      </dgm:t>
    </dgm:pt>
    <dgm:pt modelId="{152DEC5F-349D-4B65-8177-B8ADB208E4F3}" type="parTrans" cxnId="{E0EE775F-2A3F-4C88-85EC-D5863790DAE2}">
      <dgm:prSet/>
      <dgm:spPr/>
      <dgm:t>
        <a:bodyPr/>
        <a:lstStyle/>
        <a:p>
          <a:endParaRPr lang="en-US"/>
        </a:p>
      </dgm:t>
    </dgm:pt>
    <dgm:pt modelId="{5CD0EA42-9874-449F-9995-432BD8ADD915}" type="sibTrans" cxnId="{E0EE775F-2A3F-4C88-85EC-D5863790DAE2}">
      <dgm:prSet/>
      <dgm:spPr/>
      <dgm:t>
        <a:bodyPr/>
        <a:lstStyle/>
        <a:p>
          <a:endParaRPr lang="en-US"/>
        </a:p>
      </dgm:t>
    </dgm:pt>
    <dgm:pt modelId="{A2855DE0-1577-40A9-A6C8-A506376628E7}">
      <dgm:prSet/>
      <dgm:spPr/>
      <dgm:t>
        <a:bodyPr/>
        <a:lstStyle/>
        <a:p>
          <a:r>
            <a:rPr lang="en-US" b="0" i="0">
              <a:latin typeface="+mj-lt"/>
            </a:rPr>
            <a:t>The activities that the BLIP model can do includes Answering Questions Visually, image-text matching (image-text retrieval), captioning of images.</a:t>
          </a:r>
          <a:endParaRPr lang="en-US">
            <a:latin typeface="+mj-lt"/>
          </a:endParaRPr>
        </a:p>
      </dgm:t>
    </dgm:pt>
    <dgm:pt modelId="{4ABFAA48-EB70-4295-8347-53A5292D67EE}" type="parTrans" cxnId="{91FBCC30-9853-4C08-8371-0B4F4F90BCB2}">
      <dgm:prSet/>
      <dgm:spPr/>
      <dgm:t>
        <a:bodyPr/>
        <a:lstStyle/>
        <a:p>
          <a:endParaRPr lang="en-US"/>
        </a:p>
      </dgm:t>
    </dgm:pt>
    <dgm:pt modelId="{0FBF8224-9C0E-478E-8ECD-31EDE7A70E79}" type="sibTrans" cxnId="{91FBCC30-9853-4C08-8371-0B4F4F90BCB2}">
      <dgm:prSet/>
      <dgm:spPr/>
      <dgm:t>
        <a:bodyPr/>
        <a:lstStyle/>
        <a:p>
          <a:endParaRPr lang="en-US"/>
        </a:p>
      </dgm:t>
    </dgm:pt>
    <dgm:pt modelId="{F82CB0D6-4A66-423B-BE18-A5C70A37A8A4}">
      <dgm:prSet/>
      <dgm:spPr/>
      <dgm:t>
        <a:bodyPr/>
        <a:lstStyle/>
        <a:p>
          <a:r>
            <a:rPr lang="en-US" b="0" i="0">
              <a:latin typeface="+mj-lt"/>
            </a:rPr>
            <a:t>In BLIP, an encoder-decoder and a multi-task model are combined into a multimodal system that can perform three modes. </a:t>
          </a:r>
          <a:endParaRPr lang="en-US">
            <a:latin typeface="+mj-lt"/>
          </a:endParaRPr>
        </a:p>
      </dgm:t>
    </dgm:pt>
    <dgm:pt modelId="{8788C69E-55DF-45E2-8739-CAD82AB5EE30}" type="sibTrans" cxnId="{B957B4AE-FC0A-4A3F-B01A-6CEC34DF63BF}">
      <dgm:prSet/>
      <dgm:spPr/>
      <dgm:t>
        <a:bodyPr/>
        <a:lstStyle/>
        <a:p>
          <a:endParaRPr lang="en-US"/>
        </a:p>
      </dgm:t>
    </dgm:pt>
    <dgm:pt modelId="{CA33B204-B126-4013-863D-7BE8692225C5}" type="parTrans" cxnId="{B957B4AE-FC0A-4A3F-B01A-6CEC34DF63BF}">
      <dgm:prSet/>
      <dgm:spPr/>
      <dgm:t>
        <a:bodyPr/>
        <a:lstStyle/>
        <a:p>
          <a:endParaRPr lang="en-US"/>
        </a:p>
      </dgm:t>
    </dgm:pt>
    <dgm:pt modelId="{04F37CE3-A28E-4122-A62C-B3B2096A9931}">
      <dgm:prSet/>
      <dgm:spPr/>
      <dgm:t>
        <a:bodyPr/>
        <a:lstStyle/>
        <a:p>
          <a:r>
            <a:rPr lang="en-US" b="1" i="0">
              <a:latin typeface="+mj-lt"/>
            </a:rPr>
            <a:t>Unimodal encoders</a:t>
          </a:r>
          <a:r>
            <a:rPr lang="en-US" b="0" i="0">
              <a:latin typeface="+mj-lt"/>
            </a:rPr>
            <a:t>: Encoders that encode text and graphics individually. A vision transformer is the image encoder. It uses the same text encoder as BERT. </a:t>
          </a:r>
          <a:endParaRPr lang="en-US">
            <a:latin typeface="+mj-lt"/>
          </a:endParaRPr>
        </a:p>
      </dgm:t>
    </dgm:pt>
    <dgm:pt modelId="{5A468D71-25E6-492E-80CE-608B1520985C}" type="sibTrans" cxnId="{0AFC3CD4-034D-4459-8D70-7BB68DF6F73B}">
      <dgm:prSet/>
      <dgm:spPr/>
      <dgm:t>
        <a:bodyPr/>
        <a:lstStyle/>
        <a:p>
          <a:endParaRPr lang="en-US"/>
        </a:p>
      </dgm:t>
    </dgm:pt>
    <dgm:pt modelId="{88B00C47-0340-4A3F-8FF9-86CE567FA93E}" type="parTrans" cxnId="{0AFC3CD4-034D-4459-8D70-7BB68DF6F73B}">
      <dgm:prSet/>
      <dgm:spPr/>
      <dgm:t>
        <a:bodyPr/>
        <a:lstStyle/>
        <a:p>
          <a:endParaRPr lang="en-US"/>
        </a:p>
      </dgm:t>
    </dgm:pt>
    <dgm:pt modelId="{F354806C-00CE-407C-8691-87538A04855A}">
      <dgm:prSet/>
      <dgm:spPr/>
      <dgm:t>
        <a:bodyPr/>
        <a:lstStyle/>
        <a:p>
          <a:r>
            <a:rPr lang="en-US" b="1" i="0">
              <a:latin typeface="+mj-lt"/>
            </a:rPr>
            <a:t>Image-grounded text decoder</a:t>
          </a:r>
          <a:r>
            <a:rPr lang="en-US" b="0" i="0">
              <a:latin typeface="+mj-lt"/>
            </a:rPr>
            <a:t>: This replaces the bi-directional self-attention layers in the text encoder with causal self-attention layers. </a:t>
          </a:r>
          <a:endParaRPr lang="en-US">
            <a:latin typeface="+mj-lt"/>
          </a:endParaRPr>
        </a:p>
      </dgm:t>
    </dgm:pt>
    <dgm:pt modelId="{8D8814E0-E8B5-4D2B-8A3F-8D3EF98A199D}" type="sibTrans" cxnId="{4389D5AD-0EAC-4E34-AA0B-E7F39B8B5EA6}">
      <dgm:prSet/>
      <dgm:spPr/>
      <dgm:t>
        <a:bodyPr/>
        <a:lstStyle/>
        <a:p>
          <a:endParaRPr lang="en-US"/>
        </a:p>
      </dgm:t>
    </dgm:pt>
    <dgm:pt modelId="{00165844-D98F-4840-83E4-505A858A3A18}" type="parTrans" cxnId="{4389D5AD-0EAC-4E34-AA0B-E7F39B8B5EA6}">
      <dgm:prSet/>
      <dgm:spPr/>
      <dgm:t>
        <a:bodyPr/>
        <a:lstStyle/>
        <a:p>
          <a:endParaRPr lang="en-US"/>
        </a:p>
      </dgm:t>
    </dgm:pt>
    <dgm:pt modelId="{30AAA738-C84C-4C9C-8889-D45AA6B4D0B4}">
      <dgm:prSet/>
      <dgm:spPr/>
      <dgm:t>
        <a:bodyPr/>
        <a:lstStyle/>
        <a:p>
          <a:r>
            <a:rPr lang="en-US" b="1" i="0">
              <a:latin typeface="+mj-lt"/>
            </a:rPr>
            <a:t>Image-grounded text encoder</a:t>
          </a:r>
          <a:r>
            <a:rPr lang="en-US" b="0" i="0">
              <a:latin typeface="+mj-lt"/>
            </a:rPr>
            <a:t>: This injects visual information by inserting a cross-attention layer between the self-attention layer and the feed-forward network for each transformer block of the text encoder.</a:t>
          </a:r>
          <a:endParaRPr lang="en-US">
            <a:latin typeface="+mj-lt"/>
          </a:endParaRPr>
        </a:p>
      </dgm:t>
    </dgm:pt>
    <dgm:pt modelId="{014FBF31-96F8-4FDE-A136-7E8A2794C516}" type="sibTrans" cxnId="{DFB02C4E-5162-472C-AC5B-A5F1DF6C155E}">
      <dgm:prSet/>
      <dgm:spPr/>
      <dgm:t>
        <a:bodyPr/>
        <a:lstStyle/>
        <a:p>
          <a:endParaRPr lang="en-US"/>
        </a:p>
      </dgm:t>
    </dgm:pt>
    <dgm:pt modelId="{947411D2-B12B-4AD8-8B84-FA4F64CC6580}" type="parTrans" cxnId="{DFB02C4E-5162-472C-AC5B-A5F1DF6C155E}">
      <dgm:prSet/>
      <dgm:spPr/>
      <dgm:t>
        <a:bodyPr/>
        <a:lstStyle/>
        <a:p>
          <a:endParaRPr lang="en-US"/>
        </a:p>
      </dgm:t>
    </dgm:pt>
    <dgm:pt modelId="{6FB63F6F-E2F1-1A4E-8F98-97D7E0AD939A}" type="pres">
      <dgm:prSet presAssocID="{0FCA6E54-A996-44C5-A8EE-12CCA5812B23}" presName="linear" presStyleCnt="0">
        <dgm:presLayoutVars>
          <dgm:animLvl val="lvl"/>
          <dgm:resizeHandles val="exact"/>
        </dgm:presLayoutVars>
      </dgm:prSet>
      <dgm:spPr/>
    </dgm:pt>
    <dgm:pt modelId="{7FA2E46F-CAC3-FA4B-B757-8C0F25AA9298}" type="pres">
      <dgm:prSet presAssocID="{A0019933-E73C-4901-8EBB-2E203B61ABCF}" presName="parentText" presStyleLbl="node1" presStyleIdx="0" presStyleCnt="1">
        <dgm:presLayoutVars>
          <dgm:chMax val="0"/>
          <dgm:bulletEnabled val="1"/>
        </dgm:presLayoutVars>
      </dgm:prSet>
      <dgm:spPr/>
    </dgm:pt>
    <dgm:pt modelId="{AEE244EA-DF44-024C-8F95-11DBAD7C0727}" type="pres">
      <dgm:prSet presAssocID="{A0019933-E73C-4901-8EBB-2E203B61ABCF}" presName="childText" presStyleLbl="revTx" presStyleIdx="0" presStyleCnt="1" custLinFactNeighborX="-41533" custLinFactNeighborY="-2160">
        <dgm:presLayoutVars>
          <dgm:bulletEnabled val="1"/>
        </dgm:presLayoutVars>
      </dgm:prSet>
      <dgm:spPr/>
    </dgm:pt>
  </dgm:ptLst>
  <dgm:cxnLst>
    <dgm:cxn modelId="{F0AFB92D-37D1-4341-92DE-77AA891E204F}" type="presOf" srcId="{04F37CE3-A28E-4122-A62C-B3B2096A9931}" destId="{AEE244EA-DF44-024C-8F95-11DBAD7C0727}" srcOrd="0" destOrd="2" presId="urn:microsoft.com/office/officeart/2005/8/layout/vList2"/>
    <dgm:cxn modelId="{2242142E-8C68-F143-8497-8D13D13B7D58}" type="presOf" srcId="{A0019933-E73C-4901-8EBB-2E203B61ABCF}" destId="{7FA2E46F-CAC3-FA4B-B757-8C0F25AA9298}" srcOrd="0" destOrd="0" presId="urn:microsoft.com/office/officeart/2005/8/layout/vList2"/>
    <dgm:cxn modelId="{91FBCC30-9853-4C08-8371-0B4F4F90BCB2}" srcId="{A0019933-E73C-4901-8EBB-2E203B61ABCF}" destId="{A2855DE0-1577-40A9-A6C8-A506376628E7}" srcOrd="0" destOrd="0" parTransId="{4ABFAA48-EB70-4295-8347-53A5292D67EE}" sibTransId="{0FBF8224-9C0E-478E-8ECD-31EDE7A70E79}"/>
    <dgm:cxn modelId="{E0EE775F-2A3F-4C88-85EC-D5863790DAE2}" srcId="{0FCA6E54-A996-44C5-A8EE-12CCA5812B23}" destId="{A0019933-E73C-4901-8EBB-2E203B61ABCF}" srcOrd="0" destOrd="0" parTransId="{152DEC5F-349D-4B65-8177-B8ADB208E4F3}" sibTransId="{5CD0EA42-9874-449F-9995-432BD8ADD915}"/>
    <dgm:cxn modelId="{DFB02C4E-5162-472C-AC5B-A5F1DF6C155E}" srcId="{A0019933-E73C-4901-8EBB-2E203B61ABCF}" destId="{30AAA738-C84C-4C9C-8889-D45AA6B4D0B4}" srcOrd="4" destOrd="0" parTransId="{947411D2-B12B-4AD8-8B84-FA4F64CC6580}" sibTransId="{014FBF31-96F8-4FDE-A136-7E8A2794C516}"/>
    <dgm:cxn modelId="{BD0B2775-1AF8-3346-97DD-697C0B7C5A13}" type="presOf" srcId="{A2855DE0-1577-40A9-A6C8-A506376628E7}" destId="{AEE244EA-DF44-024C-8F95-11DBAD7C0727}" srcOrd="0" destOrd="0" presId="urn:microsoft.com/office/officeart/2005/8/layout/vList2"/>
    <dgm:cxn modelId="{5066CC79-7232-4F45-AD2B-C25D6A2C7D41}" type="presOf" srcId="{30AAA738-C84C-4C9C-8889-D45AA6B4D0B4}" destId="{AEE244EA-DF44-024C-8F95-11DBAD7C0727}" srcOrd="0" destOrd="4" presId="urn:microsoft.com/office/officeart/2005/8/layout/vList2"/>
    <dgm:cxn modelId="{5534CE83-90A2-474B-8763-63F19F069F32}" type="presOf" srcId="{F82CB0D6-4A66-423B-BE18-A5C70A37A8A4}" destId="{AEE244EA-DF44-024C-8F95-11DBAD7C0727}" srcOrd="0" destOrd="1" presId="urn:microsoft.com/office/officeart/2005/8/layout/vList2"/>
    <dgm:cxn modelId="{4389D5AD-0EAC-4E34-AA0B-E7F39B8B5EA6}" srcId="{A0019933-E73C-4901-8EBB-2E203B61ABCF}" destId="{F354806C-00CE-407C-8691-87538A04855A}" srcOrd="3" destOrd="0" parTransId="{00165844-D98F-4840-83E4-505A858A3A18}" sibTransId="{8D8814E0-E8B5-4D2B-8A3F-8D3EF98A199D}"/>
    <dgm:cxn modelId="{B957B4AE-FC0A-4A3F-B01A-6CEC34DF63BF}" srcId="{A0019933-E73C-4901-8EBB-2E203B61ABCF}" destId="{F82CB0D6-4A66-423B-BE18-A5C70A37A8A4}" srcOrd="1" destOrd="0" parTransId="{CA33B204-B126-4013-863D-7BE8692225C5}" sibTransId="{8788C69E-55DF-45E2-8739-CAD82AB5EE30}"/>
    <dgm:cxn modelId="{5D9D99BC-57F7-3C4B-90AD-ED4841F48E4B}" type="presOf" srcId="{F354806C-00CE-407C-8691-87538A04855A}" destId="{AEE244EA-DF44-024C-8F95-11DBAD7C0727}" srcOrd="0" destOrd="3" presId="urn:microsoft.com/office/officeart/2005/8/layout/vList2"/>
    <dgm:cxn modelId="{0AFC3CD4-034D-4459-8D70-7BB68DF6F73B}" srcId="{A0019933-E73C-4901-8EBB-2E203B61ABCF}" destId="{04F37CE3-A28E-4122-A62C-B3B2096A9931}" srcOrd="2" destOrd="0" parTransId="{88B00C47-0340-4A3F-8FF9-86CE567FA93E}" sibTransId="{5A468D71-25E6-492E-80CE-608B1520985C}"/>
    <dgm:cxn modelId="{B8B2FFE7-DE08-FB42-B410-90A2BE92EE6D}" type="presOf" srcId="{0FCA6E54-A996-44C5-A8EE-12CCA5812B23}" destId="{6FB63F6F-E2F1-1A4E-8F98-97D7E0AD939A}" srcOrd="0" destOrd="0" presId="urn:microsoft.com/office/officeart/2005/8/layout/vList2"/>
    <dgm:cxn modelId="{A6E223EA-A806-0641-845A-0C8292CFCA22}" type="presParOf" srcId="{6FB63F6F-E2F1-1A4E-8F98-97D7E0AD939A}" destId="{7FA2E46F-CAC3-FA4B-B757-8C0F25AA9298}" srcOrd="0" destOrd="0" presId="urn:microsoft.com/office/officeart/2005/8/layout/vList2"/>
    <dgm:cxn modelId="{145F4EC6-6A22-1E40-86EA-2045B6262754}" type="presParOf" srcId="{6FB63F6F-E2F1-1A4E-8F98-97D7E0AD939A}" destId="{AEE244EA-DF44-024C-8F95-11DBAD7C072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1BA27-60A2-5A49-8ABF-DC86C699C341}">
      <dsp:nvSpPr>
        <dsp:cNvPr id="0" name=""/>
        <dsp:cNvSpPr/>
      </dsp:nvSpPr>
      <dsp:spPr>
        <a:xfrm>
          <a:off x="0" y="0"/>
          <a:ext cx="3283267" cy="4584946"/>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976" tIns="330200" rIns="255976" bIns="330200" numCol="1" spcCol="1270" anchor="t" anchorCtr="0">
          <a:noAutofit/>
        </a:bodyPr>
        <a:lstStyle/>
        <a:p>
          <a:pPr marL="0" lvl="0" indent="0" algn="l" defTabSz="889000">
            <a:lnSpc>
              <a:spcPct val="90000"/>
            </a:lnSpc>
            <a:spcBef>
              <a:spcPct val="0"/>
            </a:spcBef>
            <a:spcAft>
              <a:spcPct val="35000"/>
            </a:spcAft>
            <a:buNone/>
          </a:pPr>
          <a:r>
            <a:rPr lang="en-US" sz="2000" kern="1200">
              <a:hlinkClick xmlns:r="http://schemas.openxmlformats.org/officeDocument/2006/relationships" r:id="rId1"/>
            </a:rPr>
            <a:t>https://dreamstudio.ai/-</a:t>
          </a:r>
          <a:r>
            <a:rPr lang="en-US" sz="2000" kern="1200"/>
            <a:t> Stable Diffusion Image Generator</a:t>
          </a:r>
        </a:p>
      </dsp:txBody>
      <dsp:txXfrm>
        <a:off x="0" y="1742279"/>
        <a:ext cx="3283267" cy="2750967"/>
      </dsp:txXfrm>
    </dsp:sp>
    <dsp:sp modelId="{88A4AD44-8AB6-1E41-88BA-5FF7C2E0640D}">
      <dsp:nvSpPr>
        <dsp:cNvPr id="0" name=""/>
        <dsp:cNvSpPr/>
      </dsp:nvSpPr>
      <dsp:spPr>
        <a:xfrm>
          <a:off x="953891" y="458494"/>
          <a:ext cx="1375483" cy="137548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238" tIns="12700" rIns="10723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55326" y="659929"/>
        <a:ext cx="972613" cy="972613"/>
      </dsp:txXfrm>
    </dsp:sp>
    <dsp:sp modelId="{D0BC44E6-E71D-8441-9E5E-8966E64FC784}">
      <dsp:nvSpPr>
        <dsp:cNvPr id="0" name=""/>
        <dsp:cNvSpPr/>
      </dsp:nvSpPr>
      <dsp:spPr>
        <a:xfrm>
          <a:off x="0" y="4584874"/>
          <a:ext cx="3283267"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238D0-29D0-8844-BC13-FF32F86FD6EF}">
      <dsp:nvSpPr>
        <dsp:cNvPr id="0" name=""/>
        <dsp:cNvSpPr/>
      </dsp:nvSpPr>
      <dsp:spPr>
        <a:xfrm>
          <a:off x="3611594" y="0"/>
          <a:ext cx="3283267" cy="4584946"/>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976" tIns="330200" rIns="255976" bIns="330200" numCol="1" spcCol="1270" anchor="t" anchorCtr="0">
          <a:noAutofit/>
        </a:bodyPr>
        <a:lstStyle/>
        <a:p>
          <a:pPr marL="0" lvl="0" indent="0" algn="l" defTabSz="889000">
            <a:lnSpc>
              <a:spcPct val="90000"/>
            </a:lnSpc>
            <a:spcBef>
              <a:spcPct val="0"/>
            </a:spcBef>
            <a:spcAft>
              <a:spcPct val="35000"/>
            </a:spcAft>
            <a:buNone/>
          </a:pPr>
          <a:r>
            <a:rPr lang="en-US" sz="2000" kern="1200">
              <a:hlinkClick xmlns:r="http://schemas.openxmlformats.org/officeDocument/2006/relationships" r:id="rId1"/>
            </a:rPr>
            <a:t>https://laion.ai/blog/large-openclip/ </a:t>
          </a:r>
          <a:r>
            <a:rPr lang="en-US" sz="2000" kern="12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 Large Clip Models</a:t>
          </a:r>
          <a:endParaRPr lang="en-US" sz="2000" kern="1200">
            <a:solidFill>
              <a:schemeClr val="tx1"/>
            </a:solidFill>
            <a:hlinkClick xmlns:r="http://schemas.openxmlformats.org/officeDocument/2006/relationships" r:id="rId1"/>
          </a:endParaRPr>
        </a:p>
      </dsp:txBody>
      <dsp:txXfrm>
        <a:off x="3611594" y="1742279"/>
        <a:ext cx="3283267" cy="2750967"/>
      </dsp:txXfrm>
    </dsp:sp>
    <dsp:sp modelId="{D235BD25-0F2C-0441-8AF9-C3760C3B0BF2}">
      <dsp:nvSpPr>
        <dsp:cNvPr id="0" name=""/>
        <dsp:cNvSpPr/>
      </dsp:nvSpPr>
      <dsp:spPr>
        <a:xfrm>
          <a:off x="4565486" y="458494"/>
          <a:ext cx="1375483" cy="137548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238" tIns="12700" rIns="10723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66921" y="659929"/>
        <a:ext cx="972613" cy="972613"/>
      </dsp:txXfrm>
    </dsp:sp>
    <dsp:sp modelId="{F5CE8019-9416-D546-9C22-5E357189186C}">
      <dsp:nvSpPr>
        <dsp:cNvPr id="0" name=""/>
        <dsp:cNvSpPr/>
      </dsp:nvSpPr>
      <dsp:spPr>
        <a:xfrm>
          <a:off x="3611594" y="4584874"/>
          <a:ext cx="3283267"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738531-8714-1F4A-9951-FEB18DCF0520}">
      <dsp:nvSpPr>
        <dsp:cNvPr id="0" name=""/>
        <dsp:cNvSpPr/>
      </dsp:nvSpPr>
      <dsp:spPr>
        <a:xfrm>
          <a:off x="7223188" y="0"/>
          <a:ext cx="3283267" cy="4584946"/>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976" tIns="330200" rIns="255976" bIns="330200" numCol="1" spcCol="1270" anchor="t" anchorCtr="0">
          <a:noAutofit/>
        </a:bodyPr>
        <a:lstStyle/>
        <a:p>
          <a:pPr marL="0" lvl="0" indent="0" algn="l" defTabSz="889000">
            <a:lnSpc>
              <a:spcPct val="90000"/>
            </a:lnSpc>
            <a:spcBef>
              <a:spcPct val="0"/>
            </a:spcBef>
            <a:spcAft>
              <a:spcPct val="35000"/>
            </a:spcAft>
            <a:buNone/>
          </a:pPr>
          <a:r>
            <a:rPr lang="en-US" sz="2000" kern="1200">
              <a:hlinkClick xmlns:r="http://schemas.openxmlformats.org/officeDocument/2006/relationships" r:id="rId2"/>
            </a:rPr>
            <a:t>https://huggingface.co/spaces/pharma/CLIP-Interrogator</a:t>
          </a:r>
          <a:r>
            <a:rPr lang="en-US" sz="2000" kern="1200"/>
            <a:t> - Prompt Generator</a:t>
          </a:r>
        </a:p>
      </dsp:txBody>
      <dsp:txXfrm>
        <a:off x="7223188" y="1742279"/>
        <a:ext cx="3283267" cy="2750967"/>
      </dsp:txXfrm>
    </dsp:sp>
    <dsp:sp modelId="{BFA4A590-47C6-E542-9B16-9BC39DA345B7}">
      <dsp:nvSpPr>
        <dsp:cNvPr id="0" name=""/>
        <dsp:cNvSpPr/>
      </dsp:nvSpPr>
      <dsp:spPr>
        <a:xfrm>
          <a:off x="8177080" y="458494"/>
          <a:ext cx="1375483" cy="137548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238" tIns="12700" rIns="10723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78515" y="659929"/>
        <a:ext cx="972613" cy="972613"/>
      </dsp:txXfrm>
    </dsp:sp>
    <dsp:sp modelId="{2A23074F-6409-6842-ABC7-BBBDFDA447F5}">
      <dsp:nvSpPr>
        <dsp:cNvPr id="0" name=""/>
        <dsp:cNvSpPr/>
      </dsp:nvSpPr>
      <dsp:spPr>
        <a:xfrm>
          <a:off x="7223188" y="4584874"/>
          <a:ext cx="3283267"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B1F57-2793-4BC6-B7B1-3797F83B1C14}">
      <dsp:nvSpPr>
        <dsp:cNvPr id="0" name=""/>
        <dsp:cNvSpPr/>
      </dsp:nvSpPr>
      <dsp:spPr>
        <a:xfrm>
          <a:off x="0" y="101566"/>
          <a:ext cx="11212917" cy="8379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DBAC56-DAF6-4C9A-A492-C9D68B0EFDA8}">
      <dsp:nvSpPr>
        <dsp:cNvPr id="0" name=""/>
        <dsp:cNvSpPr/>
      </dsp:nvSpPr>
      <dsp:spPr>
        <a:xfrm>
          <a:off x="253471" y="290098"/>
          <a:ext cx="460856" cy="4608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84A80-E17F-4518-9131-BB86D3CC95F0}">
      <dsp:nvSpPr>
        <dsp:cNvPr id="0" name=""/>
        <dsp:cNvSpPr/>
      </dsp:nvSpPr>
      <dsp:spPr>
        <a:xfrm>
          <a:off x="967799" y="101566"/>
          <a:ext cx="10245117" cy="83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80" tIns="88680" rIns="88680" bIns="88680" numCol="1" spcCol="1270" anchor="ctr" anchorCtr="0">
          <a:noAutofit/>
        </a:bodyPr>
        <a:lstStyle/>
        <a:p>
          <a:pPr marL="0" lvl="0" indent="0" algn="l" defTabSz="622300">
            <a:lnSpc>
              <a:spcPct val="100000"/>
            </a:lnSpc>
            <a:spcBef>
              <a:spcPct val="0"/>
            </a:spcBef>
            <a:spcAft>
              <a:spcPct val="35000"/>
            </a:spcAft>
            <a:buNone/>
          </a:pPr>
          <a:r>
            <a:rPr lang="en-US" sz="1400" b="1" kern="1200"/>
            <a:t>Image Resizing</a:t>
          </a:r>
          <a:r>
            <a:rPr lang="en-US" sz="1400" kern="1200"/>
            <a:t>: To ensure that all images have the same dimensions, we resize each image to a predefined target size (target_size = (256, 256)). This step is essential because most deep learning models require consistent input dimensions to process the images effectively.</a:t>
          </a:r>
        </a:p>
      </dsp:txBody>
      <dsp:txXfrm>
        <a:off x="967799" y="101566"/>
        <a:ext cx="10245117" cy="837921"/>
      </dsp:txXfrm>
    </dsp:sp>
    <dsp:sp modelId="{F183AF2A-8C11-4B1F-BDE1-188F49214C18}">
      <dsp:nvSpPr>
        <dsp:cNvPr id="0" name=""/>
        <dsp:cNvSpPr/>
      </dsp:nvSpPr>
      <dsp:spPr>
        <a:xfrm>
          <a:off x="0" y="1091837"/>
          <a:ext cx="11212917" cy="8379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891BA6-F7AB-426D-A432-2E8995FE18DC}">
      <dsp:nvSpPr>
        <dsp:cNvPr id="0" name=""/>
        <dsp:cNvSpPr/>
      </dsp:nvSpPr>
      <dsp:spPr>
        <a:xfrm>
          <a:off x="253471" y="1280369"/>
          <a:ext cx="460856" cy="4608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3B755-E079-400A-B5EF-A649F98C66CE}">
      <dsp:nvSpPr>
        <dsp:cNvPr id="0" name=""/>
        <dsp:cNvSpPr/>
      </dsp:nvSpPr>
      <dsp:spPr>
        <a:xfrm>
          <a:off x="967799" y="1091837"/>
          <a:ext cx="10245117" cy="83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80" tIns="88680" rIns="88680" bIns="88680" numCol="1" spcCol="1270" anchor="ctr" anchorCtr="0">
          <a:noAutofit/>
        </a:bodyPr>
        <a:lstStyle/>
        <a:p>
          <a:pPr marL="0" lvl="0" indent="0" algn="l" defTabSz="622300">
            <a:lnSpc>
              <a:spcPct val="100000"/>
            </a:lnSpc>
            <a:spcBef>
              <a:spcPct val="0"/>
            </a:spcBef>
            <a:spcAft>
              <a:spcPct val="35000"/>
            </a:spcAft>
            <a:buNone/>
          </a:pPr>
          <a:r>
            <a:rPr lang="en-US" sz="1400" b="1" kern="1200"/>
            <a:t>Pixel Value Normalization</a:t>
          </a:r>
          <a:r>
            <a:rPr lang="en-US" sz="1400" kern="1200"/>
            <a:t>: After resizing the images, we normalize the pixel values to fall within the range of 0 to 1 by dividing each pixel value by 255. This normalization step is crucial for deep learning models, as it helps in improving the model's convergence during training and stabilizing the gradients.</a:t>
          </a:r>
        </a:p>
      </dsp:txBody>
      <dsp:txXfrm>
        <a:off x="967799" y="1091837"/>
        <a:ext cx="10245117" cy="8379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2E46F-CAC3-FA4B-B757-8C0F25AA9298}">
      <dsp:nvSpPr>
        <dsp:cNvPr id="0" name=""/>
        <dsp:cNvSpPr/>
      </dsp:nvSpPr>
      <dsp:spPr>
        <a:xfrm>
          <a:off x="0" y="173254"/>
          <a:ext cx="7570267" cy="55165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BLIP (</a:t>
          </a:r>
          <a:r>
            <a:rPr lang="en-US" sz="2300" kern="1200"/>
            <a:t>Bootstrapping Language-Image Pre-training</a:t>
          </a:r>
          <a:r>
            <a:rPr lang="en-US" sz="2300" b="1" kern="1200"/>
            <a:t>)</a:t>
          </a:r>
          <a:endParaRPr lang="en-US" sz="2300" kern="1200"/>
        </a:p>
      </dsp:txBody>
      <dsp:txXfrm>
        <a:off x="26930" y="200184"/>
        <a:ext cx="7516407" cy="497795"/>
      </dsp:txXfrm>
    </dsp:sp>
    <dsp:sp modelId="{AEE244EA-DF44-024C-8F95-11DBAD7C0727}">
      <dsp:nvSpPr>
        <dsp:cNvPr id="0" name=""/>
        <dsp:cNvSpPr/>
      </dsp:nvSpPr>
      <dsp:spPr>
        <a:xfrm>
          <a:off x="0" y="712993"/>
          <a:ext cx="7570267" cy="409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35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a:latin typeface="+mj-lt"/>
            </a:rPr>
            <a:t>The activities that the BLIP model can do includes Answering Questions Visually, image-text matching (image-text retrieval), captioning of images.</a:t>
          </a:r>
          <a:endParaRPr lang="en-US" sz="1800" kern="1200">
            <a:latin typeface="+mj-lt"/>
          </a:endParaRPr>
        </a:p>
        <a:p>
          <a:pPr marL="171450" lvl="1" indent="-171450" algn="l" defTabSz="800100">
            <a:lnSpc>
              <a:spcPct val="90000"/>
            </a:lnSpc>
            <a:spcBef>
              <a:spcPct val="0"/>
            </a:spcBef>
            <a:spcAft>
              <a:spcPct val="20000"/>
            </a:spcAft>
            <a:buChar char="•"/>
          </a:pPr>
          <a:r>
            <a:rPr lang="en-US" sz="1800" b="0" i="0" kern="1200">
              <a:latin typeface="+mj-lt"/>
            </a:rPr>
            <a:t>In BLIP, an encoder-decoder and a multi-task model are combined into a multimodal system that can perform three modes. </a:t>
          </a:r>
          <a:endParaRPr lang="en-US" sz="1800" kern="1200">
            <a:latin typeface="+mj-lt"/>
          </a:endParaRPr>
        </a:p>
        <a:p>
          <a:pPr marL="171450" lvl="1" indent="-171450" algn="l" defTabSz="800100">
            <a:lnSpc>
              <a:spcPct val="90000"/>
            </a:lnSpc>
            <a:spcBef>
              <a:spcPct val="0"/>
            </a:spcBef>
            <a:spcAft>
              <a:spcPct val="20000"/>
            </a:spcAft>
            <a:buChar char="•"/>
          </a:pPr>
          <a:r>
            <a:rPr lang="en-US" sz="1800" b="1" i="0" kern="1200">
              <a:latin typeface="+mj-lt"/>
            </a:rPr>
            <a:t>Unimodal encoders</a:t>
          </a:r>
          <a:r>
            <a:rPr lang="en-US" sz="1800" b="0" i="0" kern="1200">
              <a:latin typeface="+mj-lt"/>
            </a:rPr>
            <a:t>: Encoders that encode text and graphics individually. A vision transformer is the image encoder. It uses the same text encoder as BERT. </a:t>
          </a:r>
          <a:endParaRPr lang="en-US" sz="1800" kern="1200">
            <a:latin typeface="+mj-lt"/>
          </a:endParaRPr>
        </a:p>
        <a:p>
          <a:pPr marL="171450" lvl="1" indent="-171450" algn="l" defTabSz="800100">
            <a:lnSpc>
              <a:spcPct val="90000"/>
            </a:lnSpc>
            <a:spcBef>
              <a:spcPct val="0"/>
            </a:spcBef>
            <a:spcAft>
              <a:spcPct val="20000"/>
            </a:spcAft>
            <a:buChar char="•"/>
          </a:pPr>
          <a:r>
            <a:rPr lang="en-US" sz="1800" b="1" i="0" kern="1200">
              <a:latin typeface="+mj-lt"/>
            </a:rPr>
            <a:t>Image-grounded text decoder</a:t>
          </a:r>
          <a:r>
            <a:rPr lang="en-US" sz="1800" b="0" i="0" kern="1200">
              <a:latin typeface="+mj-lt"/>
            </a:rPr>
            <a:t>: This replaces the bi-directional self-attention layers in the text encoder with causal self-attention layers. </a:t>
          </a:r>
          <a:endParaRPr lang="en-US" sz="1800" kern="1200">
            <a:latin typeface="+mj-lt"/>
          </a:endParaRPr>
        </a:p>
        <a:p>
          <a:pPr marL="171450" lvl="1" indent="-171450" algn="l" defTabSz="800100">
            <a:lnSpc>
              <a:spcPct val="90000"/>
            </a:lnSpc>
            <a:spcBef>
              <a:spcPct val="0"/>
            </a:spcBef>
            <a:spcAft>
              <a:spcPct val="20000"/>
            </a:spcAft>
            <a:buChar char="•"/>
          </a:pPr>
          <a:r>
            <a:rPr lang="en-US" sz="1800" b="1" i="0" kern="1200">
              <a:latin typeface="+mj-lt"/>
            </a:rPr>
            <a:t>Image-grounded text encoder</a:t>
          </a:r>
          <a:r>
            <a:rPr lang="en-US" sz="1800" b="0" i="0" kern="1200">
              <a:latin typeface="+mj-lt"/>
            </a:rPr>
            <a:t>: This injects visual information by inserting a cross-attention layer between the self-attention layer and the feed-forward network for each transformer block of the text encoder.</a:t>
          </a:r>
          <a:endParaRPr lang="en-US" sz="1800" kern="1200">
            <a:latin typeface="+mj-lt"/>
          </a:endParaRPr>
        </a:p>
      </dsp:txBody>
      <dsp:txXfrm>
        <a:off x="0" y="712993"/>
        <a:ext cx="7570267" cy="4094460"/>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3E081-0B80-3248-A92F-3EB5496742E2}"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8AC40-188B-1D43-B06B-73C1679C565D}" type="slidenum">
              <a:rPr lang="en-US" smtClean="0"/>
              <a:t>‹#›</a:t>
            </a:fld>
            <a:endParaRPr lang="en-US"/>
          </a:p>
        </p:txBody>
      </p:sp>
    </p:spTree>
    <p:extLst>
      <p:ext uri="{BB962C8B-B14F-4D97-AF65-F5344CB8AC3E}">
        <p14:creationId xmlns:p14="http://schemas.microsoft.com/office/powerpoint/2010/main" val="614894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D8AC40-188B-1D43-B06B-73C1679C565D}" type="slidenum">
              <a:rPr lang="en-US" smtClean="0"/>
              <a:t>3</a:t>
            </a:fld>
            <a:endParaRPr lang="en-US"/>
          </a:p>
        </p:txBody>
      </p:sp>
    </p:spTree>
    <p:extLst>
      <p:ext uri="{BB962C8B-B14F-4D97-AF65-F5344CB8AC3E}">
        <p14:creationId xmlns:p14="http://schemas.microsoft.com/office/powerpoint/2010/main" val="1850476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5/9/2023</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002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5/9/2023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7305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5/9/2023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1970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5/9/2023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54087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5/9/2023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71662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5/9/2023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4765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5/9/2023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7414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5/9/2023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1482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5/9/2023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87187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5/9/2023</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1578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5/9/2023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85619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5/9/2023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9472107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mlfoundations/open_cli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Layout" Target="../diagrams/layout2.xml"/><Relationship Id="rId7" Type="http://schemas.openxmlformats.org/officeDocument/2006/relationships/image" Target="../media/image9.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6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3" name="Rectangle 7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7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5" name="Rectangle 75">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CFA94-00FC-027C-24C4-CD1AED6882D5}"/>
              </a:ext>
            </a:extLst>
          </p:cNvPr>
          <p:cNvSpPr>
            <a:spLocks noGrp="1"/>
          </p:cNvSpPr>
          <p:nvPr>
            <p:ph type="ctrTitle"/>
          </p:nvPr>
        </p:nvSpPr>
        <p:spPr>
          <a:xfrm>
            <a:off x="5080216" y="1076324"/>
            <a:ext cx="6272784" cy="1535051"/>
          </a:xfrm>
        </p:spPr>
        <p:txBody>
          <a:bodyPr vert="horz" lIns="91440" tIns="45720" rIns="91440" bIns="45720" rtlCol="0" anchor="b">
            <a:normAutofit/>
          </a:bodyPr>
          <a:lstStyle/>
          <a:p>
            <a:r>
              <a:rPr lang="en-US" sz="5200" b="1"/>
              <a:t>Stable Diffusion - Image to Prompts</a:t>
            </a:r>
            <a:endParaRPr lang="en-US" sz="5200"/>
          </a:p>
        </p:txBody>
      </p:sp>
      <p:pic>
        <p:nvPicPr>
          <p:cNvPr id="5" name="Picture 3">
            <a:extLst>
              <a:ext uri="{FF2B5EF4-FFF2-40B4-BE49-F238E27FC236}">
                <a16:creationId xmlns:a16="http://schemas.microsoft.com/office/drawing/2014/main" id="{2BE2C28F-5FCC-7F8B-B76A-53A6374025DC}"/>
              </a:ext>
            </a:extLst>
          </p:cNvPr>
          <p:cNvPicPr>
            <a:picLocks noChangeAspect="1"/>
          </p:cNvPicPr>
          <p:nvPr/>
        </p:nvPicPr>
        <p:blipFill rotWithShape="1">
          <a:blip r:embed="rId2"/>
          <a:srcRect l="20057" r="14249"/>
          <a:stretch/>
        </p:blipFill>
        <p:spPr>
          <a:xfrm>
            <a:off x="20" y="10"/>
            <a:ext cx="4505305" cy="6857990"/>
          </a:xfrm>
          <a:prstGeom prst="rect">
            <a:avLst/>
          </a:prstGeom>
        </p:spPr>
      </p:pic>
      <p:sp>
        <p:nvSpPr>
          <p:cNvPr id="86"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7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4FCDC1E-5873-C960-C857-849A7E595A9B}"/>
              </a:ext>
            </a:extLst>
          </p:cNvPr>
          <p:cNvSpPr>
            <a:spLocks noGrp="1"/>
          </p:cNvSpPr>
          <p:nvPr>
            <p:ph type="subTitle" idx="1"/>
          </p:nvPr>
        </p:nvSpPr>
        <p:spPr>
          <a:xfrm>
            <a:off x="5080216" y="3351276"/>
            <a:ext cx="6272784" cy="2825686"/>
          </a:xfrm>
        </p:spPr>
        <p:txBody>
          <a:bodyPr vert="horz" lIns="91440" tIns="45720" rIns="91440" bIns="45720" rtlCol="0">
            <a:normAutofit/>
          </a:bodyPr>
          <a:lstStyle/>
          <a:p>
            <a:r>
              <a:rPr lang="en-US" sz="1800" b="1"/>
              <a:t>TEAM 1</a:t>
            </a:r>
          </a:p>
          <a:p>
            <a:pPr indent="-228600">
              <a:buFont typeface="Arial" panose="020B0604020202020204" pitchFamily="34" charset="0"/>
              <a:buChar char="•"/>
            </a:pPr>
            <a:r>
              <a:rPr lang="en-US" sz="1800" b="1"/>
              <a:t>FNU MARIA POULOSE</a:t>
            </a:r>
          </a:p>
          <a:p>
            <a:pPr indent="-228600">
              <a:buFont typeface="Arial" panose="020B0604020202020204" pitchFamily="34" charset="0"/>
              <a:buChar char="•"/>
            </a:pPr>
            <a:r>
              <a:rPr lang="en-US" sz="1800" b="1"/>
              <a:t>DIVYA NALAM</a:t>
            </a:r>
          </a:p>
          <a:p>
            <a:pPr indent="-228600">
              <a:buFont typeface="Arial" panose="020B0604020202020204" pitchFamily="34" charset="0"/>
              <a:buChar char="•"/>
            </a:pPr>
            <a:r>
              <a:rPr lang="en-US" sz="1800" b="1"/>
              <a:t>HARSHITHA MOHANRAJ RADHIKA</a:t>
            </a:r>
          </a:p>
          <a:p>
            <a:pPr indent="-228600">
              <a:buFont typeface="Arial" panose="020B0604020202020204" pitchFamily="34" charset="0"/>
              <a:buChar char="•"/>
            </a:pPr>
            <a:r>
              <a:rPr lang="en-US" sz="1800" b="1"/>
              <a:t>SAJIT VALIYA KIZHAKKE</a:t>
            </a:r>
          </a:p>
          <a:p>
            <a:pPr indent="-228600">
              <a:buFont typeface="Arial" panose="020B0604020202020204" pitchFamily="34" charset="0"/>
              <a:buChar char="•"/>
            </a:pPr>
            <a:endParaRPr lang="en-US" sz="1800"/>
          </a:p>
          <a:p>
            <a:pPr indent="-228600">
              <a:buFont typeface="Arial" panose="020B0604020202020204" pitchFamily="34" charset="0"/>
              <a:buChar char="•"/>
            </a:pPr>
            <a:endParaRPr lang="en-US" sz="1800"/>
          </a:p>
          <a:p>
            <a:pPr indent="-228600">
              <a:buFont typeface="Arial" panose="020B0604020202020204" pitchFamily="34" charset="0"/>
              <a:buChar char="•"/>
            </a:pPr>
            <a:endParaRPr lang="en-US" sz="1800"/>
          </a:p>
        </p:txBody>
      </p:sp>
    </p:spTree>
    <p:extLst>
      <p:ext uri="{BB962C8B-B14F-4D97-AF65-F5344CB8AC3E}">
        <p14:creationId xmlns:p14="http://schemas.microsoft.com/office/powerpoint/2010/main" val="259704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500"/>
                                  </p:stCondLst>
                                  <p:iterate>
                                    <p:tmPct val="10000"/>
                                  </p:iterate>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7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500"/>
                                  </p:stCondLst>
                                  <p:iterate>
                                    <p:tmPct val="10000"/>
                                  </p:iterate>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700"/>
                                        <p:tgtEl>
                                          <p:spTgt spid="3">
                                            <p:txEl>
                                              <p:pRg st="4" end="4"/>
                                            </p:txEl>
                                          </p:spTgt>
                                        </p:tgtEl>
                                      </p:cBhvr>
                                    </p:animEffect>
                                  </p:childTnLst>
                                </p:cTn>
                              </p:par>
                              <p:par>
                                <p:cTn id="26" presetID="10" presetClass="entr" presetSubtype="0" fill="hold" grpId="0" nodeType="withEffect">
                                  <p:stCondLst>
                                    <p:cond delay="1000"/>
                                  </p:stCondLst>
                                  <p:iterate>
                                    <p:tmPct val="10000"/>
                                  </p:iterate>
                                  <p:childTnLst>
                                    <p:set>
                                      <p:cBhvr>
                                        <p:cTn id="27" dur="1" fill="hold">
                                          <p:stCondLst>
                                            <p:cond delay="0"/>
                                          </p:stCondLst>
                                        </p:cTn>
                                        <p:tgtEl>
                                          <p:spTgt spid="2"/>
                                        </p:tgtEl>
                                        <p:attrNameLst>
                                          <p:attrName>style.visibility</p:attrName>
                                        </p:attrNameLst>
                                      </p:cBhvr>
                                      <p:to>
                                        <p:strVal val="visible"/>
                                      </p:to>
                                    </p:set>
                                    <p:animEffect transition="in" filter="fade">
                                      <p:cBhvr>
                                        <p:cTn id="28"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 name="Rectangle 104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2" name="Rectangle 1051">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4" name="Rectangle 105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6990AC-B085-58DA-DF0A-36A773526BF3}"/>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b="1"/>
              <a:t>Data  Visualization</a:t>
            </a:r>
          </a:p>
        </p:txBody>
      </p:sp>
      <p:sp>
        <p:nvSpPr>
          <p:cNvPr id="1056" name="Rectangle 105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8" name="Rectangle 105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Cartoon blue dinosaur holding a piece of food&#10;&#10;Description automatically generated with low confidence">
            <a:extLst>
              <a:ext uri="{FF2B5EF4-FFF2-40B4-BE49-F238E27FC236}">
                <a16:creationId xmlns:a16="http://schemas.microsoft.com/office/drawing/2014/main" id="{EC358B0E-AF51-BB3D-A2CB-0DDFD82FD7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9683" y="3004424"/>
            <a:ext cx="3703320" cy="2833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93DD13-A7D1-7D7D-9413-59048B1C53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48567" y="2792760"/>
            <a:ext cx="3703320" cy="30856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close-up of words&#10;&#10;Description automatically generated with low confidence">
            <a:extLst>
              <a:ext uri="{FF2B5EF4-FFF2-40B4-BE49-F238E27FC236}">
                <a16:creationId xmlns:a16="http://schemas.microsoft.com/office/drawing/2014/main" id="{94A932D3-D8F4-2E58-4DF1-9913C9F90A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65592" y="3004424"/>
            <a:ext cx="3703320" cy="2583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FFBDB7-65EA-553F-1503-EA0A8CF0E199}"/>
              </a:ext>
            </a:extLst>
          </p:cNvPr>
          <p:cNvSpPr txBox="1"/>
          <p:nvPr/>
        </p:nvSpPr>
        <p:spPr>
          <a:xfrm>
            <a:off x="8490857" y="2139043"/>
            <a:ext cx="3122491" cy="369332"/>
          </a:xfrm>
          <a:prstGeom prst="rect">
            <a:avLst/>
          </a:prstGeom>
          <a:noFill/>
        </p:spPr>
        <p:txBody>
          <a:bodyPr wrap="square" rtlCol="0">
            <a:spAutoFit/>
          </a:bodyPr>
          <a:lstStyle/>
          <a:p>
            <a:r>
              <a:rPr lang="en-US"/>
              <a:t>WORD CLOUD</a:t>
            </a:r>
          </a:p>
        </p:txBody>
      </p:sp>
      <p:sp>
        <p:nvSpPr>
          <p:cNvPr id="6" name="TextBox 5">
            <a:extLst>
              <a:ext uri="{FF2B5EF4-FFF2-40B4-BE49-F238E27FC236}">
                <a16:creationId xmlns:a16="http://schemas.microsoft.com/office/drawing/2014/main" id="{622740BD-2709-0207-20ED-8A9A96B580F4}"/>
              </a:ext>
            </a:extLst>
          </p:cNvPr>
          <p:cNvSpPr txBox="1"/>
          <p:nvPr/>
        </p:nvSpPr>
        <p:spPr>
          <a:xfrm>
            <a:off x="4404980" y="2139043"/>
            <a:ext cx="3507225" cy="646331"/>
          </a:xfrm>
          <a:prstGeom prst="rect">
            <a:avLst/>
          </a:prstGeom>
          <a:noFill/>
        </p:spPr>
        <p:txBody>
          <a:bodyPr wrap="square" rtlCol="0">
            <a:spAutoFit/>
          </a:bodyPr>
          <a:lstStyle/>
          <a:p>
            <a:r>
              <a:rPr lang="en-US"/>
              <a:t>DISTRIBUTION OF THE PROMPT LENGTH</a:t>
            </a:r>
          </a:p>
        </p:txBody>
      </p:sp>
      <p:sp>
        <p:nvSpPr>
          <p:cNvPr id="7" name="TextBox 6">
            <a:extLst>
              <a:ext uri="{FF2B5EF4-FFF2-40B4-BE49-F238E27FC236}">
                <a16:creationId xmlns:a16="http://schemas.microsoft.com/office/drawing/2014/main" id="{B8BCF4C7-59D8-4812-3977-8D232DD1301F}"/>
              </a:ext>
            </a:extLst>
          </p:cNvPr>
          <p:cNvSpPr txBox="1"/>
          <p:nvPr/>
        </p:nvSpPr>
        <p:spPr>
          <a:xfrm>
            <a:off x="387693" y="2268765"/>
            <a:ext cx="2959090" cy="369332"/>
          </a:xfrm>
          <a:prstGeom prst="rect">
            <a:avLst/>
          </a:prstGeom>
          <a:noFill/>
        </p:spPr>
        <p:txBody>
          <a:bodyPr wrap="square" rtlCol="0">
            <a:spAutoFit/>
          </a:bodyPr>
          <a:lstStyle/>
          <a:p>
            <a:r>
              <a:rPr lang="en-US"/>
              <a:t>IMAGE AND PROMPT</a:t>
            </a:r>
          </a:p>
        </p:txBody>
      </p:sp>
      <p:sp>
        <p:nvSpPr>
          <p:cNvPr id="3" name="TextBox 2">
            <a:extLst>
              <a:ext uri="{FF2B5EF4-FFF2-40B4-BE49-F238E27FC236}">
                <a16:creationId xmlns:a16="http://schemas.microsoft.com/office/drawing/2014/main" id="{D1C3C3D5-6B75-4308-B54C-897FA4DFDFF5}"/>
              </a:ext>
            </a:extLst>
          </p:cNvPr>
          <p:cNvSpPr txBox="1"/>
          <p:nvPr/>
        </p:nvSpPr>
        <p:spPr>
          <a:xfrm>
            <a:off x="422842" y="5955052"/>
            <a:ext cx="1144761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Ø"/>
            </a:pPr>
            <a:r>
              <a:rPr lang="en-US" sz="1400" dirty="0">
                <a:latin typeface="Times New Roman"/>
                <a:ea typeface="+mn-lt"/>
                <a:cs typeface="+mn-lt"/>
              </a:rPr>
              <a:t>To calculate the length of each prompt and plots the distribution of prompt length. To get an idea of how long or short the prompts are and their distribution.</a:t>
            </a:r>
            <a:endParaRPr lang="en-US"/>
          </a:p>
          <a:p>
            <a:pPr marL="171450" indent="-171450">
              <a:buFont typeface="Wingdings"/>
              <a:buChar char="Ø"/>
            </a:pPr>
            <a:r>
              <a:rPr lang="en-US" sz="1400">
                <a:latin typeface="Times New Roman"/>
                <a:ea typeface="+mn-lt"/>
                <a:cs typeface="+mn-lt"/>
              </a:rPr>
              <a:t>Check the most frequent words in the prompts appear larger using word cloud.  The most recurring themes or subjects in the text data can be spotted immediately by using this visualization.</a:t>
            </a:r>
          </a:p>
        </p:txBody>
      </p:sp>
    </p:spTree>
    <p:extLst>
      <p:ext uri="{BB962C8B-B14F-4D97-AF65-F5344CB8AC3E}">
        <p14:creationId xmlns:p14="http://schemas.microsoft.com/office/powerpoint/2010/main" val="264941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36" name="Rectangle 2135">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38" name="Rectangle 213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96135E-B10C-4E6C-1977-26698C4BB48B}"/>
              </a:ext>
            </a:extLst>
          </p:cNvPr>
          <p:cNvSpPr>
            <a:spLocks noGrp="1"/>
          </p:cNvSpPr>
          <p:nvPr>
            <p:ph type="title"/>
          </p:nvPr>
        </p:nvSpPr>
        <p:spPr>
          <a:xfrm>
            <a:off x="841246" y="978619"/>
            <a:ext cx="5991244" cy="1106424"/>
          </a:xfrm>
        </p:spPr>
        <p:txBody>
          <a:bodyPr>
            <a:normAutofit/>
          </a:bodyPr>
          <a:lstStyle/>
          <a:p>
            <a:r>
              <a:rPr lang="en-US" sz="3200">
                <a:ea typeface="+mj-lt"/>
                <a:cs typeface="+mj-lt"/>
              </a:rPr>
              <a:t>Models</a:t>
            </a:r>
            <a:endParaRPr lang="en-US" sz="3200"/>
          </a:p>
        </p:txBody>
      </p:sp>
      <p:sp>
        <p:nvSpPr>
          <p:cNvPr id="2140" name="Rectangle 213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2" name="Rectangle 214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8" name="Content Placeholder 2">
            <a:extLst>
              <a:ext uri="{FF2B5EF4-FFF2-40B4-BE49-F238E27FC236}">
                <a16:creationId xmlns:a16="http://schemas.microsoft.com/office/drawing/2014/main" id="{ED31CE9A-9BB4-CC7B-6B2A-9BC366E384F9}"/>
              </a:ext>
            </a:extLst>
          </p:cNvPr>
          <p:cNvSpPr>
            <a:spLocks noGrp="1"/>
          </p:cNvSpPr>
          <p:nvPr>
            <p:ph idx="1"/>
          </p:nvPr>
        </p:nvSpPr>
        <p:spPr>
          <a:xfrm>
            <a:off x="473583" y="2139485"/>
            <a:ext cx="6774561" cy="3990060"/>
          </a:xfrm>
        </p:spPr>
        <p:txBody>
          <a:bodyPr>
            <a:noAutofit/>
          </a:bodyPr>
          <a:lstStyle/>
          <a:p>
            <a:pPr marL="0" indent="0">
              <a:lnSpc>
                <a:spcPct val="100000"/>
              </a:lnSpc>
              <a:buNone/>
            </a:pPr>
            <a:r>
              <a:rPr lang="en-US" sz="1600" b="1">
                <a:latin typeface="+mj-lt"/>
              </a:rPr>
              <a:t>CLIP(</a:t>
            </a:r>
            <a:r>
              <a:rPr lang="en-US" sz="1600" b="0">
                <a:effectLst/>
                <a:latin typeface="+mj-lt"/>
              </a:rPr>
              <a:t>Contrastive Language–Image Pre-training</a:t>
            </a:r>
            <a:r>
              <a:rPr lang="en-US" sz="1600" b="0" i="1">
                <a:effectLst/>
                <a:latin typeface="+mj-lt"/>
              </a:rPr>
              <a:t>):</a:t>
            </a:r>
            <a:endParaRPr lang="en-US" sz="1600" b="1">
              <a:latin typeface="+mj-lt"/>
            </a:endParaRPr>
          </a:p>
          <a:p>
            <a:pPr rtl="0">
              <a:lnSpc>
                <a:spcPct val="100000"/>
              </a:lnSpc>
              <a:spcBef>
                <a:spcPts val="900"/>
              </a:spcBef>
              <a:spcAft>
                <a:spcPts val="900"/>
              </a:spcAft>
            </a:pPr>
            <a:r>
              <a:rPr lang="en-US" sz="1600" b="0" i="0" u="none" strike="noStrike">
                <a:effectLst/>
                <a:latin typeface="+mj-lt"/>
              </a:rPr>
              <a:t>CLIP proposed by Open AI </a:t>
            </a:r>
            <a:r>
              <a:rPr lang="en-US" sz="1600">
                <a:latin typeface="+mj-lt"/>
              </a:rPr>
              <a:t> is a n</a:t>
            </a:r>
            <a:r>
              <a:rPr lang="en-US" sz="1600" b="0" i="0" u="none" strike="noStrike">
                <a:effectLst/>
                <a:latin typeface="+mj-lt"/>
              </a:rPr>
              <a:t>ew neural network and it effectively picks up visual notions from natural language supervision. </a:t>
            </a:r>
          </a:p>
          <a:p>
            <a:pPr>
              <a:lnSpc>
                <a:spcPct val="100000"/>
              </a:lnSpc>
              <a:spcBef>
                <a:spcPts val="900"/>
              </a:spcBef>
              <a:spcAft>
                <a:spcPts val="900"/>
              </a:spcAft>
            </a:pPr>
            <a:r>
              <a:rPr lang="en-US" sz="1600" b="1">
                <a:latin typeface="+mj-lt"/>
              </a:rPr>
              <a:t>ADVANTAGES</a:t>
            </a:r>
            <a:r>
              <a:rPr lang="en-US" sz="1600">
                <a:latin typeface="+mj-lt"/>
              </a:rPr>
              <a:t>: CLIP is highly efficient, CLIP is flexible and general</a:t>
            </a:r>
          </a:p>
          <a:p>
            <a:pPr>
              <a:lnSpc>
                <a:spcPct val="100000"/>
              </a:lnSpc>
              <a:spcBef>
                <a:spcPts val="900"/>
              </a:spcBef>
              <a:spcAft>
                <a:spcPts val="900"/>
              </a:spcAft>
            </a:pPr>
            <a:r>
              <a:rPr lang="en-US" sz="1600" b="1">
                <a:latin typeface="+mj-lt"/>
              </a:rPr>
              <a:t>LIMITATIONS: </a:t>
            </a:r>
            <a:r>
              <a:rPr lang="en-US" sz="1600" b="0" i="0" u="none" strike="noStrike">
                <a:effectLst/>
                <a:latin typeface="+mj-lt"/>
              </a:rPr>
              <a:t>CLIP does not  generalize well for photos not included in its pre-training dataset</a:t>
            </a:r>
          </a:p>
          <a:p>
            <a:pPr>
              <a:lnSpc>
                <a:spcPct val="100000"/>
              </a:lnSpc>
              <a:spcBef>
                <a:spcPts val="900"/>
              </a:spcBef>
              <a:spcAft>
                <a:spcPts val="900"/>
              </a:spcAft>
            </a:pPr>
            <a:r>
              <a:rPr lang="en-US" sz="1600" b="1">
                <a:latin typeface="+mj-lt"/>
              </a:rPr>
              <a:t>Applications</a:t>
            </a:r>
            <a:r>
              <a:rPr lang="en-US" sz="1600">
                <a:latin typeface="+mj-lt"/>
              </a:rPr>
              <a:t>: </a:t>
            </a:r>
            <a:r>
              <a:rPr lang="en-US" sz="1600" b="0" i="0">
                <a:effectLst/>
                <a:latin typeface="+mj-lt"/>
              </a:rPr>
              <a:t>Zero-shot image classification, image and text retrieval</a:t>
            </a:r>
            <a:endParaRPr lang="en-US" sz="1600">
              <a:latin typeface="+mj-lt"/>
            </a:endParaRPr>
          </a:p>
          <a:p>
            <a:pPr marL="0" indent="0">
              <a:lnSpc>
                <a:spcPct val="100000"/>
              </a:lnSpc>
              <a:buNone/>
            </a:pPr>
            <a:r>
              <a:rPr lang="en-US" sz="1600">
                <a:latin typeface="+mj-lt"/>
              </a:rPr>
              <a:t>Zero-shot CLIP only achieves 88% accuracy when tested on handwritten digits from the MNIST dataset, far less than the dataset's 99.75% human accuracy</a:t>
            </a:r>
            <a:r>
              <a:rPr lang="en-US" sz="1800">
                <a:latin typeface="+mj-lt"/>
              </a:rPr>
              <a:t>.</a:t>
            </a:r>
          </a:p>
        </p:txBody>
      </p:sp>
      <p:pic>
        <p:nvPicPr>
          <p:cNvPr id="2050" name="Picture 2">
            <a:extLst>
              <a:ext uri="{FF2B5EF4-FFF2-40B4-BE49-F238E27FC236}">
                <a16:creationId xmlns:a16="http://schemas.microsoft.com/office/drawing/2014/main" id="{4A59FEE6-917E-215C-C167-0AC7241A04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85" r="3833" b="1"/>
          <a:stretch/>
        </p:blipFill>
        <p:spPr bwMode="auto">
          <a:xfrm>
            <a:off x="7868210" y="1584098"/>
            <a:ext cx="4097657" cy="368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950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5C4B-351A-CC03-AE21-F874427F6D2E}"/>
              </a:ext>
            </a:extLst>
          </p:cNvPr>
          <p:cNvSpPr>
            <a:spLocks noGrp="1"/>
          </p:cNvSpPr>
          <p:nvPr>
            <p:ph type="title"/>
          </p:nvPr>
        </p:nvSpPr>
        <p:spPr>
          <a:xfrm>
            <a:off x="788894" y="548640"/>
            <a:ext cx="10494802" cy="1179576"/>
          </a:xfrm>
        </p:spPr>
        <p:txBody>
          <a:bodyPr>
            <a:normAutofit/>
          </a:bodyPr>
          <a:lstStyle/>
          <a:p>
            <a:r>
              <a:rPr lang="en-US" sz="3600" b="1">
                <a:cs typeface="Times New Roman"/>
              </a:rPr>
              <a:t>Coca + Clip Model</a:t>
            </a:r>
            <a:endParaRPr lang="en-US" sz="3600" b="1"/>
          </a:p>
        </p:txBody>
      </p:sp>
      <p:sp>
        <p:nvSpPr>
          <p:cNvPr id="3" name="Content Placeholder 2">
            <a:extLst>
              <a:ext uri="{FF2B5EF4-FFF2-40B4-BE49-F238E27FC236}">
                <a16:creationId xmlns:a16="http://schemas.microsoft.com/office/drawing/2014/main" id="{3B95857F-53F2-25EC-1053-70431EF8D463}"/>
              </a:ext>
            </a:extLst>
          </p:cNvPr>
          <p:cNvSpPr>
            <a:spLocks noGrp="1"/>
          </p:cNvSpPr>
          <p:nvPr>
            <p:ph idx="1"/>
          </p:nvPr>
        </p:nvSpPr>
        <p:spPr>
          <a:xfrm>
            <a:off x="502024" y="2478024"/>
            <a:ext cx="10781672" cy="3694176"/>
          </a:xfrm>
        </p:spPr>
        <p:txBody>
          <a:bodyPr vert="horz" lIns="91440" tIns="45720" rIns="91440" bIns="45720" rtlCol="0" anchor="t">
            <a:normAutofit lnSpcReduction="10000"/>
          </a:bodyPr>
          <a:lstStyle/>
          <a:p>
            <a:r>
              <a:rPr lang="en-US" sz="2000">
                <a:latin typeface="+mj-lt"/>
              </a:rPr>
              <a:t>Utilizing 'open_clip_wheels' directory: containing precompiled Python wheels for OpenAI CLIP library.</a:t>
            </a:r>
          </a:p>
          <a:p>
            <a:r>
              <a:rPr lang="en-US" sz="2000">
                <a:latin typeface="+mj-lt"/>
              </a:rPr>
              <a:t>Utilizing 'SentenceTransformer' module to sentence embedding and creating an instance.</a:t>
            </a:r>
          </a:p>
          <a:p>
            <a:r>
              <a:rPr lang="en-US" sz="2000">
                <a:latin typeface="+mj-lt"/>
              </a:rPr>
              <a:t>Defining config class with parameters like device, seed, embedding length, model name and others. </a:t>
            </a:r>
          </a:p>
          <a:p>
            <a:r>
              <a:rPr lang="en-US" sz="2000">
                <a:latin typeface="+mj-lt"/>
              </a:rPr>
              <a:t>Creating unique keys for each embedding.</a:t>
            </a:r>
          </a:p>
          <a:p>
            <a:r>
              <a:rPr lang="en-US" sz="2000">
                <a:latin typeface="+mj-lt"/>
              </a:rPr>
              <a:t>Loading pre-trained CLIP model and creating image transformation pipeline.</a:t>
            </a:r>
          </a:p>
          <a:p>
            <a:r>
              <a:rPr lang="en-US" sz="2000">
                <a:latin typeface="+mj-lt"/>
              </a:rPr>
              <a:t>Generating prompts, encoding prompts to embedding matrix and finding cosine similarity.</a:t>
            </a:r>
          </a:p>
          <a:p>
            <a:endParaRPr lang="en-US" sz="2000">
              <a:latin typeface="+mj-lt"/>
            </a:endParaRPr>
          </a:p>
          <a:p>
            <a:endParaRPr lang="en-US" sz="2000">
              <a:latin typeface="+mj-lt"/>
            </a:endParaRPr>
          </a:p>
        </p:txBody>
      </p:sp>
    </p:spTree>
    <p:extLst>
      <p:ext uri="{BB962C8B-B14F-4D97-AF65-F5344CB8AC3E}">
        <p14:creationId xmlns:p14="http://schemas.microsoft.com/office/powerpoint/2010/main" val="4244549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05589-3126-AD00-F80C-0FFCBCF211BD}"/>
              </a:ext>
            </a:extLst>
          </p:cNvPr>
          <p:cNvSpPr>
            <a:spLocks noGrp="1"/>
          </p:cNvSpPr>
          <p:nvPr>
            <p:ph type="title"/>
          </p:nvPr>
        </p:nvSpPr>
        <p:spPr/>
        <p:txBody>
          <a:bodyPr/>
          <a:lstStyle/>
          <a:p>
            <a:r>
              <a:rPr lang="en-US" sz="2800" b="1">
                <a:latin typeface="Times New Roman"/>
                <a:cs typeface="Times New Roman"/>
              </a:rPr>
              <a:t>Results for Coca + Clip Model</a:t>
            </a:r>
          </a:p>
        </p:txBody>
      </p:sp>
      <p:sp>
        <p:nvSpPr>
          <p:cNvPr id="3" name="Content Placeholder 2">
            <a:extLst>
              <a:ext uri="{FF2B5EF4-FFF2-40B4-BE49-F238E27FC236}">
                <a16:creationId xmlns:a16="http://schemas.microsoft.com/office/drawing/2014/main" id="{F9861140-730D-33D1-11B8-05805EEFA55F}"/>
              </a:ext>
            </a:extLst>
          </p:cNvPr>
          <p:cNvSpPr>
            <a:spLocks noGrp="1"/>
          </p:cNvSpPr>
          <p:nvPr>
            <p:ph idx="1"/>
          </p:nvPr>
        </p:nvSpPr>
        <p:spPr>
          <a:xfrm>
            <a:off x="1115568" y="2222784"/>
            <a:ext cx="1631967" cy="593321"/>
          </a:xfrm>
        </p:spPr>
        <p:txBody>
          <a:bodyPr vert="horz" lIns="91440" tIns="45720" rIns="91440" bIns="45720" rtlCol="0" anchor="t">
            <a:normAutofit/>
          </a:bodyPr>
          <a:lstStyle/>
          <a:p>
            <a:pPr marL="0" indent="0">
              <a:buNone/>
            </a:pPr>
            <a:r>
              <a:rPr lang="en-US" b="1">
                <a:latin typeface="Times New Roman"/>
                <a:cs typeface="Times New Roman"/>
              </a:rPr>
              <a:t>Original</a:t>
            </a:r>
            <a:endParaRPr lang="en-US"/>
          </a:p>
        </p:txBody>
      </p:sp>
      <p:sp>
        <p:nvSpPr>
          <p:cNvPr id="4" name="TextBox 3">
            <a:extLst>
              <a:ext uri="{FF2B5EF4-FFF2-40B4-BE49-F238E27FC236}">
                <a16:creationId xmlns:a16="http://schemas.microsoft.com/office/drawing/2014/main" id="{04A658D7-F2C1-EC2D-9E1B-35ED8DE71FB5}"/>
              </a:ext>
            </a:extLst>
          </p:cNvPr>
          <p:cNvSpPr txBox="1"/>
          <p:nvPr/>
        </p:nvSpPr>
        <p:spPr>
          <a:xfrm>
            <a:off x="6800739" y="2519445"/>
            <a:ext cx="21846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Generated</a:t>
            </a:r>
            <a:endParaRPr lang="en-US"/>
          </a:p>
        </p:txBody>
      </p:sp>
      <p:pic>
        <p:nvPicPr>
          <p:cNvPr id="7" name="Picture 6" descr="A drawing of a robot&#10;&#10;Description automatically generated with medium confidence">
            <a:extLst>
              <a:ext uri="{FF2B5EF4-FFF2-40B4-BE49-F238E27FC236}">
                <a16:creationId xmlns:a16="http://schemas.microsoft.com/office/drawing/2014/main" id="{F4841AC1-C534-7684-F875-1E85C8F5BD76}"/>
              </a:ext>
            </a:extLst>
          </p:cNvPr>
          <p:cNvPicPr>
            <a:picLocks noChangeAspect="1"/>
          </p:cNvPicPr>
          <p:nvPr/>
        </p:nvPicPr>
        <p:blipFill>
          <a:blip r:embed="rId2"/>
          <a:stretch>
            <a:fillRect/>
          </a:stretch>
        </p:blipFill>
        <p:spPr>
          <a:xfrm>
            <a:off x="589056" y="2780124"/>
            <a:ext cx="4930595" cy="3710653"/>
          </a:xfrm>
          <a:prstGeom prst="rect">
            <a:avLst/>
          </a:prstGeom>
        </p:spPr>
      </p:pic>
      <p:pic>
        <p:nvPicPr>
          <p:cNvPr id="6" name="Picture 7" descr="A picture containing graphical user interface&#10;&#10;Description automatically generated">
            <a:extLst>
              <a:ext uri="{FF2B5EF4-FFF2-40B4-BE49-F238E27FC236}">
                <a16:creationId xmlns:a16="http://schemas.microsoft.com/office/drawing/2014/main" id="{85F98B64-E030-9ECD-AF3B-DDEA6CAAD7A8}"/>
              </a:ext>
            </a:extLst>
          </p:cNvPr>
          <p:cNvPicPr>
            <a:picLocks noChangeAspect="1"/>
          </p:cNvPicPr>
          <p:nvPr/>
        </p:nvPicPr>
        <p:blipFill>
          <a:blip r:embed="rId3"/>
          <a:stretch>
            <a:fillRect/>
          </a:stretch>
        </p:blipFill>
        <p:spPr>
          <a:xfrm>
            <a:off x="5613047" y="3043158"/>
            <a:ext cx="6105048" cy="3266201"/>
          </a:xfrm>
          <a:prstGeom prst="rect">
            <a:avLst/>
          </a:prstGeom>
        </p:spPr>
      </p:pic>
    </p:spTree>
    <p:extLst>
      <p:ext uri="{BB962C8B-B14F-4D97-AF65-F5344CB8AC3E}">
        <p14:creationId xmlns:p14="http://schemas.microsoft.com/office/powerpoint/2010/main" val="3814665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44" name="Rectangle 2138">
            <a:extLst>
              <a:ext uri="{FF2B5EF4-FFF2-40B4-BE49-F238E27FC236}">
                <a16:creationId xmlns:a16="http://schemas.microsoft.com/office/drawing/2014/main" id="{728E3505-36F5-47A9-A188-7C60ACBB9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46" name="Freeform: Shape 2140">
            <a:extLst>
              <a:ext uri="{FF2B5EF4-FFF2-40B4-BE49-F238E27FC236}">
                <a16:creationId xmlns:a16="http://schemas.microsoft.com/office/drawing/2014/main" id="{283B6091-C9A6-4C92-8315-2DE12015E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43" name="Freeform: Shape 2142">
            <a:extLst>
              <a:ext uri="{FF2B5EF4-FFF2-40B4-BE49-F238E27FC236}">
                <a16:creationId xmlns:a16="http://schemas.microsoft.com/office/drawing/2014/main" id="{CC6ACBBE-7216-419A-81B7-BD305A9FE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96135E-B10C-4E6C-1977-26698C4BB48B}"/>
              </a:ext>
            </a:extLst>
          </p:cNvPr>
          <p:cNvSpPr>
            <a:spLocks noGrp="1"/>
          </p:cNvSpPr>
          <p:nvPr>
            <p:ph type="title"/>
          </p:nvPr>
        </p:nvSpPr>
        <p:spPr>
          <a:xfrm>
            <a:off x="621792" y="1161288"/>
            <a:ext cx="2903843" cy="4526280"/>
          </a:xfrm>
        </p:spPr>
        <p:txBody>
          <a:bodyPr vert="horz" lIns="91440" tIns="45720" rIns="91440" bIns="45720" rtlCol="0">
            <a:normAutofit/>
          </a:bodyPr>
          <a:lstStyle/>
          <a:p>
            <a:r>
              <a:rPr lang="en-US" sz="3200"/>
              <a:t>Models</a:t>
            </a:r>
          </a:p>
        </p:txBody>
      </p:sp>
      <p:sp>
        <p:nvSpPr>
          <p:cNvPr id="2145" name="Rectangle 214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9747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 name="Content Placeholder 2">
            <a:extLst>
              <a:ext uri="{FF2B5EF4-FFF2-40B4-BE49-F238E27FC236}">
                <a16:creationId xmlns:a16="http://schemas.microsoft.com/office/drawing/2014/main" id="{DFA57D00-7DA2-3DFF-B896-BC5EFEAFBF56}"/>
              </a:ext>
            </a:extLst>
          </p:cNvPr>
          <p:cNvGraphicFramePr>
            <a:graphicFrameLocks noGrp="1"/>
          </p:cNvGraphicFramePr>
          <p:nvPr>
            <p:ph idx="1"/>
            <p:extLst>
              <p:ext uri="{D42A27DB-BD31-4B8C-83A1-F6EECF244321}">
                <p14:modId xmlns:p14="http://schemas.microsoft.com/office/powerpoint/2010/main" val="1452521228"/>
              </p:ext>
            </p:extLst>
          </p:nvPr>
        </p:nvGraphicFramePr>
        <p:xfrm>
          <a:off x="3999942" y="932688"/>
          <a:ext cx="7570267" cy="4992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6919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DA45-C539-6366-256C-38292F099EF8}"/>
              </a:ext>
            </a:extLst>
          </p:cNvPr>
          <p:cNvSpPr>
            <a:spLocks noGrp="1"/>
          </p:cNvSpPr>
          <p:nvPr>
            <p:ph type="title"/>
          </p:nvPr>
        </p:nvSpPr>
        <p:spPr>
          <a:xfrm>
            <a:off x="842682" y="548640"/>
            <a:ext cx="10793506" cy="1179576"/>
          </a:xfrm>
        </p:spPr>
        <p:txBody>
          <a:bodyPr>
            <a:normAutofit/>
          </a:bodyPr>
          <a:lstStyle/>
          <a:p>
            <a:r>
              <a:rPr lang="en-US" sz="3600" b="1">
                <a:cs typeface="Times New Roman"/>
              </a:rPr>
              <a:t>Blip Model</a:t>
            </a:r>
          </a:p>
        </p:txBody>
      </p:sp>
      <p:sp>
        <p:nvSpPr>
          <p:cNvPr id="3" name="Content Placeholder 2">
            <a:extLst>
              <a:ext uri="{FF2B5EF4-FFF2-40B4-BE49-F238E27FC236}">
                <a16:creationId xmlns:a16="http://schemas.microsoft.com/office/drawing/2014/main" id="{F9BFC203-9C0F-976C-2972-9A77B8699898}"/>
              </a:ext>
            </a:extLst>
          </p:cNvPr>
          <p:cNvSpPr>
            <a:spLocks noGrp="1"/>
          </p:cNvSpPr>
          <p:nvPr>
            <p:ph idx="1"/>
          </p:nvPr>
        </p:nvSpPr>
        <p:spPr>
          <a:xfrm>
            <a:off x="161365" y="2008094"/>
            <a:ext cx="11707906" cy="4164106"/>
          </a:xfrm>
        </p:spPr>
        <p:txBody>
          <a:bodyPr vert="horz" lIns="91440" tIns="45720" rIns="91440" bIns="45720" rtlCol="0" anchor="t">
            <a:noAutofit/>
          </a:bodyPr>
          <a:lstStyle/>
          <a:p>
            <a:r>
              <a:rPr lang="en-US" sz="2000">
                <a:latin typeface="+mj-lt"/>
                <a:ea typeface="+mn-lt"/>
                <a:cs typeface="+mn-lt"/>
              </a:rPr>
              <a:t>The Blip The model receives an input image, converts it to pixel values, and then creates a caption (prompt) for that image. </a:t>
            </a:r>
          </a:p>
          <a:p>
            <a:r>
              <a:rPr lang="en-US" sz="2000">
                <a:latin typeface="+mj-lt"/>
                <a:ea typeface="+mn-lt"/>
                <a:cs typeface="+mn-lt"/>
              </a:rPr>
              <a:t>After that, other tasks like computing embeddings are performed using the generated prompt.</a:t>
            </a:r>
          </a:p>
          <a:p>
            <a:r>
              <a:rPr lang="en-US" sz="2000">
                <a:latin typeface="+mj-lt"/>
                <a:ea typeface="+mn-lt"/>
                <a:cs typeface="+mn-lt"/>
              </a:rPr>
              <a:t>The Sentence Transformer model computes an embedding for a sentence given as input (in this case, the generated prompt). </a:t>
            </a:r>
          </a:p>
          <a:p>
            <a:r>
              <a:rPr lang="en-US" sz="2000">
                <a:latin typeface="+mj-lt"/>
                <a:ea typeface="+mn-lt"/>
                <a:cs typeface="+mn-lt"/>
              </a:rPr>
              <a:t>After that, the embeddings are put to use in downstream tasks like clustering and similarity judging.</a:t>
            </a:r>
          </a:p>
          <a:p>
            <a:r>
              <a:rPr lang="en-US" sz="2000">
                <a:latin typeface="+mj-lt"/>
                <a:ea typeface="+mn-lt"/>
                <a:cs typeface="+mn-lt"/>
              </a:rPr>
              <a:t>Combining these models enables the code to process both picture and text input, and the resulting embeddings may be applied to a number of different tasks, including ranking, grouping, and comparison.</a:t>
            </a:r>
            <a:br>
              <a:rPr lang="en-US" sz="2000">
                <a:latin typeface="+mj-lt"/>
              </a:rPr>
            </a:br>
            <a:endParaRPr lang="en-US" sz="2000">
              <a:latin typeface="+mj-lt"/>
            </a:endParaRPr>
          </a:p>
        </p:txBody>
      </p:sp>
    </p:spTree>
    <p:extLst>
      <p:ext uri="{BB962C8B-B14F-4D97-AF65-F5344CB8AC3E}">
        <p14:creationId xmlns:p14="http://schemas.microsoft.com/office/powerpoint/2010/main" val="2312275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71B5-FAC0-6116-BE96-76AD0FFFD368}"/>
              </a:ext>
            </a:extLst>
          </p:cNvPr>
          <p:cNvSpPr>
            <a:spLocks noGrp="1"/>
          </p:cNvSpPr>
          <p:nvPr>
            <p:ph type="title"/>
          </p:nvPr>
        </p:nvSpPr>
        <p:spPr/>
        <p:txBody>
          <a:bodyPr>
            <a:normAutofit/>
          </a:bodyPr>
          <a:lstStyle/>
          <a:p>
            <a:r>
              <a:rPr lang="en-US" sz="2800" b="1">
                <a:latin typeface="Times New Roman"/>
                <a:cs typeface="Times New Roman"/>
              </a:rPr>
              <a:t>Results for Blip Model</a:t>
            </a:r>
          </a:p>
        </p:txBody>
      </p:sp>
      <p:sp>
        <p:nvSpPr>
          <p:cNvPr id="3" name="Content Placeholder 2">
            <a:extLst>
              <a:ext uri="{FF2B5EF4-FFF2-40B4-BE49-F238E27FC236}">
                <a16:creationId xmlns:a16="http://schemas.microsoft.com/office/drawing/2014/main" id="{CAD72395-EDA5-87C2-414E-E8D138780ABB}"/>
              </a:ext>
            </a:extLst>
          </p:cNvPr>
          <p:cNvSpPr>
            <a:spLocks noGrp="1"/>
          </p:cNvSpPr>
          <p:nvPr>
            <p:ph idx="1"/>
          </p:nvPr>
        </p:nvSpPr>
        <p:spPr>
          <a:xfrm>
            <a:off x="1420368" y="2165120"/>
            <a:ext cx="1711250" cy="575703"/>
          </a:xfrm>
        </p:spPr>
        <p:txBody>
          <a:bodyPr vert="horz" lIns="91440" tIns="45720" rIns="91440" bIns="45720" rtlCol="0" anchor="t">
            <a:normAutofit/>
          </a:bodyPr>
          <a:lstStyle/>
          <a:p>
            <a:pPr marL="0" indent="0">
              <a:buNone/>
            </a:pPr>
            <a:r>
              <a:rPr lang="en-US" b="1">
                <a:latin typeface="Times New Roman"/>
                <a:cs typeface="Times New Roman"/>
              </a:rPr>
              <a:t>Original</a:t>
            </a:r>
            <a:endParaRPr lang="en-US"/>
          </a:p>
        </p:txBody>
      </p:sp>
      <p:sp>
        <p:nvSpPr>
          <p:cNvPr id="4" name="TextBox 3">
            <a:extLst>
              <a:ext uri="{FF2B5EF4-FFF2-40B4-BE49-F238E27FC236}">
                <a16:creationId xmlns:a16="http://schemas.microsoft.com/office/drawing/2014/main" id="{DB73634D-5B58-D033-0951-98A556E2D977}"/>
              </a:ext>
            </a:extLst>
          </p:cNvPr>
          <p:cNvSpPr txBox="1"/>
          <p:nvPr/>
        </p:nvSpPr>
        <p:spPr>
          <a:xfrm>
            <a:off x="6481373" y="2355813"/>
            <a:ext cx="25790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Generated</a:t>
            </a:r>
          </a:p>
        </p:txBody>
      </p:sp>
      <p:pic>
        <p:nvPicPr>
          <p:cNvPr id="5" name="Picture 5" descr="Graphical user interface, text&#10;&#10;Description automatically generated">
            <a:extLst>
              <a:ext uri="{FF2B5EF4-FFF2-40B4-BE49-F238E27FC236}">
                <a16:creationId xmlns:a16="http://schemas.microsoft.com/office/drawing/2014/main" id="{14752192-ED0A-D833-6240-F56E3DB31F10}"/>
              </a:ext>
            </a:extLst>
          </p:cNvPr>
          <p:cNvPicPr>
            <a:picLocks noChangeAspect="1"/>
          </p:cNvPicPr>
          <p:nvPr/>
        </p:nvPicPr>
        <p:blipFill>
          <a:blip r:embed="rId2"/>
          <a:stretch>
            <a:fillRect/>
          </a:stretch>
        </p:blipFill>
        <p:spPr>
          <a:xfrm>
            <a:off x="4972796" y="2805783"/>
            <a:ext cx="6658910" cy="3525015"/>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92F2E87C-3D58-CC01-74E8-70E494B54627}"/>
              </a:ext>
            </a:extLst>
          </p:cNvPr>
          <p:cNvPicPr>
            <a:picLocks noChangeAspect="1"/>
          </p:cNvPicPr>
          <p:nvPr/>
        </p:nvPicPr>
        <p:blipFill>
          <a:blip r:embed="rId3"/>
          <a:stretch>
            <a:fillRect/>
          </a:stretch>
        </p:blipFill>
        <p:spPr>
          <a:xfrm>
            <a:off x="451915" y="2646135"/>
            <a:ext cx="4520881" cy="3844312"/>
          </a:xfrm>
          <a:prstGeom prst="rect">
            <a:avLst/>
          </a:prstGeom>
        </p:spPr>
      </p:pic>
    </p:spTree>
    <p:extLst>
      <p:ext uri="{BB962C8B-B14F-4D97-AF65-F5344CB8AC3E}">
        <p14:creationId xmlns:p14="http://schemas.microsoft.com/office/powerpoint/2010/main" val="531016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8C1CE2-6BD4-89B8-F9BD-EE9809EB54AB}"/>
              </a:ext>
            </a:extLst>
          </p:cNvPr>
          <p:cNvSpPr>
            <a:spLocks noGrp="1"/>
          </p:cNvSpPr>
          <p:nvPr>
            <p:ph type="title"/>
          </p:nvPr>
        </p:nvSpPr>
        <p:spPr>
          <a:xfrm>
            <a:off x="868680" y="1162033"/>
            <a:ext cx="3361944" cy="4077479"/>
          </a:xfrm>
        </p:spPr>
        <p:txBody>
          <a:bodyPr anchor="t">
            <a:normAutofit/>
          </a:bodyPr>
          <a:lstStyle/>
          <a:p>
            <a:r>
              <a:rPr lang="en-US" sz="3300" b="1">
                <a:ea typeface="+mj-lt"/>
                <a:cs typeface="+mj-lt"/>
              </a:rPr>
              <a:t>MODEL EVALUATION</a:t>
            </a:r>
            <a:endParaRPr lang="en-US" sz="3300" b="1"/>
          </a:p>
        </p:txBody>
      </p:sp>
      <p:sp>
        <p:nvSpPr>
          <p:cNvPr id="16" name="Rectangle 15">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407F2E0-140E-1BF9-B005-1DDFB28E748E}"/>
              </a:ext>
            </a:extLst>
          </p:cNvPr>
          <p:cNvSpPr>
            <a:spLocks noGrp="1"/>
          </p:cNvSpPr>
          <p:nvPr>
            <p:ph idx="1"/>
          </p:nvPr>
        </p:nvSpPr>
        <p:spPr>
          <a:xfrm>
            <a:off x="4788592" y="1618376"/>
            <a:ext cx="6906584" cy="2898310"/>
          </a:xfrm>
        </p:spPr>
        <p:txBody>
          <a:bodyPr vert="horz" lIns="91440" tIns="45720" rIns="91440" bIns="45720" rtlCol="0" anchor="t">
            <a:normAutofit/>
          </a:bodyPr>
          <a:lstStyle/>
          <a:p>
            <a:pPr marL="0" indent="0" defTabSz="612648">
              <a:spcBef>
                <a:spcPts val="670"/>
              </a:spcBef>
              <a:buNone/>
            </a:pPr>
            <a:r>
              <a:rPr lang="en-US" sz="1850" b="1" kern="1200">
                <a:latin typeface="+mn-lt"/>
                <a:ea typeface="+mn-lt"/>
                <a:cs typeface="+mn-lt"/>
              </a:rPr>
              <a:t>Cosine similarity for Blip</a:t>
            </a:r>
            <a:r>
              <a:rPr lang="en-US" sz="1850" b="1">
                <a:ea typeface="+mn-lt"/>
                <a:cs typeface="+mn-lt"/>
              </a:rPr>
              <a:t> </a:t>
            </a:r>
            <a:r>
              <a:rPr lang="en-US" sz="1850" b="1" kern="1200">
                <a:latin typeface="+mn-lt"/>
                <a:ea typeface="+mn-lt"/>
                <a:cs typeface="+mn-lt"/>
              </a:rPr>
              <a:t>Model</a:t>
            </a:r>
            <a:endParaRPr lang="en-US" sz="1850" kern="1200">
              <a:latin typeface="+mn-lt"/>
              <a:ea typeface="+mn-ea"/>
              <a:cs typeface="+mn-cs"/>
            </a:endParaRPr>
          </a:p>
          <a:p>
            <a:endParaRPr lang="en-US"/>
          </a:p>
        </p:txBody>
      </p:sp>
      <p:sp>
        <p:nvSpPr>
          <p:cNvPr id="6" name="TextBox 5">
            <a:extLst>
              <a:ext uri="{FF2B5EF4-FFF2-40B4-BE49-F238E27FC236}">
                <a16:creationId xmlns:a16="http://schemas.microsoft.com/office/drawing/2014/main" id="{AFFB0794-9290-957C-7571-04B1E0BF2781}"/>
              </a:ext>
            </a:extLst>
          </p:cNvPr>
          <p:cNvSpPr txBox="1"/>
          <p:nvPr/>
        </p:nvSpPr>
        <p:spPr>
          <a:xfrm>
            <a:off x="4727448" y="3546514"/>
            <a:ext cx="4946192" cy="3810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12648">
              <a:spcAft>
                <a:spcPts val="600"/>
              </a:spcAft>
            </a:pPr>
            <a:r>
              <a:rPr lang="en-US" sz="1876" b="1" kern="1200">
                <a:solidFill>
                  <a:schemeClr val="tx1"/>
                </a:solidFill>
                <a:latin typeface="+mn-lt"/>
                <a:ea typeface="+mn-lt"/>
                <a:cs typeface="+mn-lt"/>
              </a:rPr>
              <a:t>Cosine similarity for Coca + Clip Model</a:t>
            </a:r>
            <a:endParaRPr lang="en-US"/>
          </a:p>
        </p:txBody>
      </p:sp>
      <p:pic>
        <p:nvPicPr>
          <p:cNvPr id="7" name="Picture 7" descr="Text&#10;&#10;Description automatically generated">
            <a:extLst>
              <a:ext uri="{FF2B5EF4-FFF2-40B4-BE49-F238E27FC236}">
                <a16:creationId xmlns:a16="http://schemas.microsoft.com/office/drawing/2014/main" id="{F0B77D4C-3B6E-F94A-2B4E-2D650DDE9C4B}"/>
              </a:ext>
            </a:extLst>
          </p:cNvPr>
          <p:cNvPicPr>
            <a:picLocks noChangeAspect="1"/>
          </p:cNvPicPr>
          <p:nvPr/>
        </p:nvPicPr>
        <p:blipFill>
          <a:blip r:embed="rId2"/>
          <a:stretch>
            <a:fillRect/>
          </a:stretch>
        </p:blipFill>
        <p:spPr>
          <a:xfrm>
            <a:off x="4789596" y="2615640"/>
            <a:ext cx="4184916" cy="868519"/>
          </a:xfrm>
          <a:prstGeom prst="rect">
            <a:avLst/>
          </a:prstGeom>
        </p:spPr>
      </p:pic>
      <p:pic>
        <p:nvPicPr>
          <p:cNvPr id="4" name="Picture 7" descr="Graphical user interface, text, application, email&#10;&#10;Description automatically generated">
            <a:extLst>
              <a:ext uri="{FF2B5EF4-FFF2-40B4-BE49-F238E27FC236}">
                <a16:creationId xmlns:a16="http://schemas.microsoft.com/office/drawing/2014/main" id="{222B1AB2-E2A6-A97B-EBA5-B5AE4FA9FC9B}"/>
              </a:ext>
            </a:extLst>
          </p:cNvPr>
          <p:cNvPicPr>
            <a:picLocks noChangeAspect="1"/>
          </p:cNvPicPr>
          <p:nvPr/>
        </p:nvPicPr>
        <p:blipFill rotWithShape="1">
          <a:blip r:embed="rId3"/>
          <a:srcRect l="2861" t="45333" r="60277" b="13333"/>
          <a:stretch/>
        </p:blipFill>
        <p:spPr>
          <a:xfrm>
            <a:off x="4789595" y="4052246"/>
            <a:ext cx="5931505" cy="1187266"/>
          </a:xfrm>
          <a:prstGeom prst="rect">
            <a:avLst/>
          </a:prstGeom>
        </p:spPr>
      </p:pic>
      <p:sp>
        <p:nvSpPr>
          <p:cNvPr id="5" name="TextBox 7">
            <a:extLst>
              <a:ext uri="{FF2B5EF4-FFF2-40B4-BE49-F238E27FC236}">
                <a16:creationId xmlns:a16="http://schemas.microsoft.com/office/drawing/2014/main" id="{3E2379C3-7670-9F16-0D12-47A8C101043B}"/>
              </a:ext>
            </a:extLst>
          </p:cNvPr>
          <p:cNvSpPr txBox="1"/>
          <p:nvPr/>
        </p:nvSpPr>
        <p:spPr>
          <a:xfrm>
            <a:off x="558210" y="2136338"/>
            <a:ext cx="3733558" cy="3447098"/>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sz="2000">
                <a:latin typeface="Times New Roman"/>
                <a:ea typeface="+mn-lt"/>
                <a:cs typeface="+mn-lt"/>
              </a:rPr>
              <a:t>Cosine similarity measures the angle between two non-zero vectors in a multi-dimensional space, with higher values indicating greater similarity. </a:t>
            </a:r>
          </a:p>
          <a:p>
            <a:pPr marL="285750" indent="-285750">
              <a:lnSpc>
                <a:spcPct val="100000"/>
              </a:lnSpc>
              <a:buFont typeface="Arial" panose="020B0604020202020204" pitchFamily="34" charset="0"/>
              <a:buChar char="•"/>
            </a:pPr>
            <a:r>
              <a:rPr lang="en-US" sz="2000">
                <a:latin typeface="Times New Roman"/>
                <a:ea typeface="+mn-lt"/>
                <a:cs typeface="+mn-lt"/>
              </a:rPr>
              <a:t>A </a:t>
            </a:r>
            <a:r>
              <a:rPr lang="en-US" sz="2000" err="1">
                <a:latin typeface="Times New Roman"/>
                <a:ea typeface="+mn-lt"/>
                <a:cs typeface="+mn-lt"/>
              </a:rPr>
              <a:t>similarity_scores</a:t>
            </a:r>
            <a:r>
              <a:rPr lang="en-US" sz="2000">
                <a:latin typeface="Times New Roman"/>
                <a:ea typeface="+mn-lt"/>
                <a:cs typeface="+mn-lt"/>
              </a:rPr>
              <a:t> matrix was created to store the cosine similarity values between each generated prompt and each reference prompt.</a:t>
            </a:r>
          </a:p>
          <a:p>
            <a:endParaRPr lang="en-US"/>
          </a:p>
        </p:txBody>
      </p:sp>
    </p:spTree>
    <p:extLst>
      <p:ext uri="{BB962C8B-B14F-4D97-AF65-F5344CB8AC3E}">
        <p14:creationId xmlns:p14="http://schemas.microsoft.com/office/powerpoint/2010/main" val="3147685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2B48-3F1E-3B72-041D-86E85D81E6E7}"/>
              </a:ext>
            </a:extLst>
          </p:cNvPr>
          <p:cNvSpPr>
            <a:spLocks noGrp="1"/>
          </p:cNvSpPr>
          <p:nvPr>
            <p:ph type="title"/>
          </p:nvPr>
        </p:nvSpPr>
        <p:spPr>
          <a:xfrm>
            <a:off x="753035" y="548640"/>
            <a:ext cx="10530661" cy="1179576"/>
          </a:xfrm>
        </p:spPr>
        <p:txBody>
          <a:bodyPr>
            <a:normAutofit/>
          </a:bodyPr>
          <a:lstStyle/>
          <a:p>
            <a:r>
              <a:rPr lang="en-US" sz="3600" b="1">
                <a:cs typeface="Times New Roman"/>
              </a:rPr>
              <a:t>Conclusion</a:t>
            </a:r>
          </a:p>
        </p:txBody>
      </p:sp>
      <p:sp>
        <p:nvSpPr>
          <p:cNvPr id="3" name="Content Placeholder 2">
            <a:extLst>
              <a:ext uri="{FF2B5EF4-FFF2-40B4-BE49-F238E27FC236}">
                <a16:creationId xmlns:a16="http://schemas.microsoft.com/office/drawing/2014/main" id="{4BE16353-695C-1E4A-FA0A-6547875701E0}"/>
              </a:ext>
            </a:extLst>
          </p:cNvPr>
          <p:cNvSpPr>
            <a:spLocks noGrp="1"/>
          </p:cNvSpPr>
          <p:nvPr>
            <p:ph idx="1"/>
          </p:nvPr>
        </p:nvSpPr>
        <p:spPr>
          <a:xfrm>
            <a:off x="484094" y="2478024"/>
            <a:ext cx="11277600" cy="3694176"/>
          </a:xfrm>
        </p:spPr>
        <p:txBody>
          <a:bodyPr vert="horz" lIns="91440" tIns="45720" rIns="91440" bIns="45720" rtlCol="0" anchor="t">
            <a:normAutofit/>
          </a:bodyPr>
          <a:lstStyle/>
          <a:p>
            <a:r>
              <a:rPr lang="en-US" sz="2000">
                <a:latin typeface="+mj-lt"/>
                <a:ea typeface="+mn-lt"/>
                <a:cs typeface="+mn-lt"/>
              </a:rPr>
              <a:t>This project generated text prompts for Images using the cutting-edge deep learning models Blip and Coca + Clip.</a:t>
            </a:r>
          </a:p>
          <a:p>
            <a:r>
              <a:rPr lang="en-US" sz="2000">
                <a:latin typeface="+mj-lt"/>
                <a:ea typeface="+mn-lt"/>
                <a:cs typeface="+mn-lt"/>
              </a:rPr>
              <a:t>The project showed the potential for numerous real-world applications, such as image captioning, visual storytelling, advertising, content moderation, and more by utilizing the power of these sophisticated models.</a:t>
            </a:r>
          </a:p>
          <a:p>
            <a:r>
              <a:rPr lang="en-US" sz="2000">
                <a:latin typeface="+mj-lt"/>
                <a:ea typeface="+mn-lt"/>
                <a:cs typeface="+mn-lt"/>
              </a:rPr>
              <a:t>The findings demonstrate how well vision and language models can be combined to produce interesting and contextually appropriate textual representations for images.</a:t>
            </a:r>
          </a:p>
          <a:p>
            <a:r>
              <a:rPr lang="en-US" sz="2000">
                <a:latin typeface="+mj-lt"/>
                <a:ea typeface="+mn-lt"/>
                <a:cs typeface="+mn-lt"/>
              </a:rPr>
              <a:t>This would ultimately contribute to the continued evolution of artificial intelligence.</a:t>
            </a:r>
          </a:p>
        </p:txBody>
      </p:sp>
    </p:spTree>
    <p:extLst>
      <p:ext uri="{BB962C8B-B14F-4D97-AF65-F5344CB8AC3E}">
        <p14:creationId xmlns:p14="http://schemas.microsoft.com/office/powerpoint/2010/main" val="1456079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0855-05D2-6984-A51D-33537B9564F8}"/>
              </a:ext>
            </a:extLst>
          </p:cNvPr>
          <p:cNvSpPr>
            <a:spLocks noGrp="1"/>
          </p:cNvSpPr>
          <p:nvPr>
            <p:ph type="title"/>
          </p:nvPr>
        </p:nvSpPr>
        <p:spPr/>
        <p:txBody>
          <a:bodyPr>
            <a:normAutofit/>
          </a:bodyPr>
          <a:lstStyle/>
          <a:p>
            <a:r>
              <a:rPr lang="en-US" sz="3200" b="1">
                <a:latin typeface="Times New Roman"/>
                <a:cs typeface="Times New Roman"/>
              </a:rPr>
              <a:t>Model Justification</a:t>
            </a:r>
          </a:p>
        </p:txBody>
      </p:sp>
      <p:sp>
        <p:nvSpPr>
          <p:cNvPr id="3" name="Content Placeholder 2">
            <a:extLst>
              <a:ext uri="{FF2B5EF4-FFF2-40B4-BE49-F238E27FC236}">
                <a16:creationId xmlns:a16="http://schemas.microsoft.com/office/drawing/2014/main" id="{80362DEB-AC74-C56A-15FB-538C90457D46}"/>
              </a:ext>
            </a:extLst>
          </p:cNvPr>
          <p:cNvSpPr>
            <a:spLocks noGrp="1"/>
          </p:cNvSpPr>
          <p:nvPr>
            <p:ph idx="1"/>
          </p:nvPr>
        </p:nvSpPr>
        <p:spPr>
          <a:xfrm>
            <a:off x="430306" y="2187388"/>
            <a:ext cx="10853390" cy="3984812"/>
          </a:xfrm>
        </p:spPr>
        <p:txBody>
          <a:bodyPr vert="horz" lIns="91440" tIns="45720" rIns="91440" bIns="45720" rtlCol="0" anchor="t">
            <a:normAutofit fontScale="47500" lnSpcReduction="20000"/>
          </a:bodyPr>
          <a:lstStyle/>
          <a:p>
            <a:pPr>
              <a:lnSpc>
                <a:spcPct val="130000"/>
              </a:lnSpc>
            </a:pPr>
            <a:r>
              <a:rPr lang="en-US" sz="3800" b="1">
                <a:latin typeface="+mj-lt"/>
                <a:ea typeface="+mn-lt"/>
                <a:cs typeface="+mn-lt"/>
              </a:rPr>
              <a:t>Performance</a:t>
            </a:r>
            <a:r>
              <a:rPr lang="en-US" sz="3800">
                <a:latin typeface="+mj-lt"/>
                <a:ea typeface="+mn-lt"/>
                <a:cs typeface="+mn-lt"/>
              </a:rPr>
              <a:t>: In producing insightful text prompts for images across multiple domains, both Blip + Clip and Coca + Clip have shown strong performance. They are a good fit for this project because it aims to create interesting and accurate textual representations for a variety of photos because they can deliver high-quality prompts.</a:t>
            </a:r>
          </a:p>
          <a:p>
            <a:pPr>
              <a:lnSpc>
                <a:spcPct val="130000"/>
              </a:lnSpc>
            </a:pPr>
            <a:r>
              <a:rPr lang="en-US" sz="3800" b="1">
                <a:latin typeface="+mj-lt"/>
                <a:ea typeface="+mn-lt"/>
                <a:cs typeface="+mn-lt"/>
              </a:rPr>
              <a:t>Flexibility</a:t>
            </a:r>
            <a:r>
              <a:rPr lang="en-US" sz="3800">
                <a:latin typeface="+mj-lt"/>
                <a:ea typeface="+mn-lt"/>
                <a:cs typeface="+mn-lt"/>
              </a:rPr>
              <a:t>: The Blip + Clip and Coca + Clip models are flexible to many application fields because they can be tweaked on a variety of datasets. This adaptability enables the investigation of many use cases and the potential to address particular difficulties in producing text prompts for images.</a:t>
            </a:r>
          </a:p>
          <a:p>
            <a:pPr>
              <a:lnSpc>
                <a:spcPct val="130000"/>
              </a:lnSpc>
            </a:pPr>
            <a:r>
              <a:rPr lang="en-US" sz="3800" b="1">
                <a:latin typeface="+mj-lt"/>
                <a:ea typeface="+mn-lt"/>
                <a:cs typeface="+mn-lt"/>
              </a:rPr>
              <a:t>Ease of Integration</a:t>
            </a:r>
            <a:r>
              <a:rPr lang="en-US" sz="3800">
                <a:latin typeface="+mj-lt"/>
                <a:ea typeface="+mn-lt"/>
                <a:cs typeface="+mn-lt"/>
              </a:rPr>
              <a:t>: Because pre-trained models are available and well-known deep learning frameworks like </a:t>
            </a:r>
            <a:r>
              <a:rPr lang="en-US" sz="3800" err="1">
                <a:latin typeface="+mj-lt"/>
                <a:ea typeface="+mn-lt"/>
                <a:cs typeface="+mn-lt"/>
              </a:rPr>
              <a:t>PyTorch</a:t>
            </a:r>
            <a:r>
              <a:rPr lang="en-US" sz="3800">
                <a:latin typeface="+mj-lt"/>
                <a:ea typeface="+mn-lt"/>
                <a:cs typeface="+mn-lt"/>
              </a:rPr>
              <a:t> offer support, it is simple to integrate the models into the project pipeline. The development process can be accelerated because to the integration's simplicity, and the models' implementation and evaluation take less time and effort.</a:t>
            </a:r>
          </a:p>
          <a:p>
            <a:endParaRPr lang="en-US"/>
          </a:p>
          <a:p>
            <a:endParaRPr lang="en-US"/>
          </a:p>
        </p:txBody>
      </p:sp>
    </p:spTree>
    <p:extLst>
      <p:ext uri="{BB962C8B-B14F-4D97-AF65-F5344CB8AC3E}">
        <p14:creationId xmlns:p14="http://schemas.microsoft.com/office/powerpoint/2010/main" val="186522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8F9FB-E04F-10A2-42D9-0BB0665DDA8A}"/>
              </a:ext>
            </a:extLst>
          </p:cNvPr>
          <p:cNvSpPr>
            <a:spLocks noGrp="1"/>
          </p:cNvSpPr>
          <p:nvPr>
            <p:ph type="title"/>
          </p:nvPr>
        </p:nvSpPr>
        <p:spPr>
          <a:xfrm>
            <a:off x="612648" y="692573"/>
            <a:ext cx="6268770" cy="743845"/>
          </a:xfrm>
        </p:spPr>
        <p:txBody>
          <a:bodyPr anchor="b">
            <a:normAutofit fontScale="90000"/>
          </a:bodyPr>
          <a:lstStyle/>
          <a:p>
            <a:r>
              <a:rPr lang="en-US" sz="5200" b="1">
                <a:ea typeface="+mj-lt"/>
                <a:cs typeface="+mj-lt"/>
              </a:rPr>
              <a:t>Introduction</a:t>
            </a:r>
            <a:endParaRPr lang="en-US" sz="5200"/>
          </a:p>
        </p:txBody>
      </p:sp>
      <p:sp>
        <p:nvSpPr>
          <p:cNvPr id="24" name="Rectangle 23">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441EC6-BA6B-C9CB-C433-71476122B12F}"/>
              </a:ext>
            </a:extLst>
          </p:cNvPr>
          <p:cNvSpPr>
            <a:spLocks noGrp="1"/>
          </p:cNvSpPr>
          <p:nvPr>
            <p:ph idx="1"/>
          </p:nvPr>
        </p:nvSpPr>
        <p:spPr>
          <a:xfrm>
            <a:off x="430306" y="3019891"/>
            <a:ext cx="6453922" cy="3161453"/>
          </a:xfrm>
        </p:spPr>
        <p:txBody>
          <a:bodyPr vert="horz" lIns="91440" tIns="45720" rIns="91440" bIns="45720" rtlCol="0">
            <a:normAutofit lnSpcReduction="10000"/>
          </a:bodyPr>
          <a:lstStyle/>
          <a:p>
            <a:pPr>
              <a:lnSpc>
                <a:spcPct val="100000"/>
              </a:lnSpc>
              <a:buFont typeface="Wingdings" panose="020B0604020202020204" pitchFamily="34" charset="0"/>
              <a:buChar char="Ø"/>
            </a:pPr>
            <a:r>
              <a:rPr lang="en-US" sz="1600" b="1">
                <a:latin typeface="+mj-lt"/>
                <a:cs typeface="Times New Roman"/>
              </a:rPr>
              <a:t>Stable Diffusion </a:t>
            </a:r>
            <a:r>
              <a:rPr lang="en-US" sz="1600">
                <a:latin typeface="+mj-lt"/>
                <a:cs typeface="Times New Roman"/>
              </a:rPr>
              <a:t>- A text-to-image model using deep learning  launched in 2022 by stability AI</a:t>
            </a:r>
          </a:p>
          <a:p>
            <a:pPr>
              <a:lnSpc>
                <a:spcPct val="100000"/>
              </a:lnSpc>
              <a:buFont typeface="Wingdings" panose="020B0604020202020204" pitchFamily="34" charset="0"/>
              <a:buChar char="Ø"/>
            </a:pPr>
            <a:r>
              <a:rPr lang="en-US" sz="1700" b="0" i="0">
                <a:solidFill>
                  <a:srgbClr val="292929"/>
                </a:solidFill>
                <a:effectLst/>
                <a:latin typeface="+mj-lt"/>
              </a:rPr>
              <a:t>Stable Diffusion 2 is based on </a:t>
            </a:r>
            <a:r>
              <a:rPr lang="en-US" sz="1700" b="0" i="0" u="sng">
                <a:effectLst/>
                <a:latin typeface="+mj-lt"/>
                <a:hlinkClick r:id="rId2"/>
              </a:rPr>
              <a:t>OpenCLIP-ViT/H</a:t>
            </a:r>
            <a:r>
              <a:rPr lang="en-US" sz="1700" b="0" i="0">
                <a:solidFill>
                  <a:srgbClr val="292929"/>
                </a:solidFill>
                <a:effectLst/>
                <a:latin typeface="+mj-lt"/>
              </a:rPr>
              <a:t> as the text-encoder</a:t>
            </a:r>
            <a:endParaRPr lang="en-US" sz="1600">
              <a:latin typeface="+mj-lt"/>
              <a:cs typeface="Times New Roman"/>
            </a:endParaRPr>
          </a:p>
          <a:p>
            <a:pPr>
              <a:lnSpc>
                <a:spcPct val="100000"/>
              </a:lnSpc>
              <a:buFont typeface="Wingdings" panose="020B0604020202020204" pitchFamily="34" charset="0"/>
              <a:buChar char="Ø"/>
            </a:pPr>
            <a:r>
              <a:rPr lang="en-US" sz="1600">
                <a:latin typeface="+mj-lt"/>
                <a:cs typeface="Times New Roman"/>
              </a:rPr>
              <a:t>Primary goal is to produce detailed prompts conditioned on text descriptions. </a:t>
            </a:r>
          </a:p>
          <a:p>
            <a:pPr>
              <a:lnSpc>
                <a:spcPct val="100000"/>
              </a:lnSpc>
              <a:buFont typeface="Wingdings" panose="020B0604020202020204" pitchFamily="34" charset="0"/>
              <a:buChar char="Ø"/>
            </a:pPr>
            <a:r>
              <a:rPr lang="en-US" sz="1600">
                <a:latin typeface="+mj-lt"/>
                <a:cs typeface="Times New Roman"/>
              </a:rPr>
              <a:t>Our aim is to develop a model that can accurately reverse the stable diffusion process</a:t>
            </a:r>
          </a:p>
          <a:p>
            <a:pPr>
              <a:lnSpc>
                <a:spcPct val="100000"/>
              </a:lnSpc>
              <a:buFont typeface="Wingdings" panose="020B0604020202020204" pitchFamily="34" charset="0"/>
              <a:buChar char="Ø"/>
            </a:pPr>
            <a:r>
              <a:rPr lang="en-US" sz="1600">
                <a:latin typeface="+mj-lt"/>
                <a:cs typeface="Times New Roman"/>
              </a:rPr>
              <a:t>The embeddings of our prompts will be used to calculate prompt similarity robustly.</a:t>
            </a:r>
            <a:br>
              <a:rPr lang="en-US" sz="1600">
                <a:latin typeface="+mj-lt"/>
              </a:rPr>
            </a:br>
            <a:endParaRPr lang="en-US" sz="1600">
              <a:latin typeface="+mj-lt"/>
            </a:endParaRPr>
          </a:p>
          <a:p>
            <a:pPr marL="0" indent="0">
              <a:lnSpc>
                <a:spcPct val="100000"/>
              </a:lnSpc>
              <a:buNone/>
            </a:pPr>
            <a:endParaRPr lang="en-US" sz="1300">
              <a:latin typeface="Times New Roman"/>
              <a:cs typeface="Times New Roman"/>
            </a:endParaRPr>
          </a:p>
          <a:p>
            <a:pPr marL="0" indent="0">
              <a:lnSpc>
                <a:spcPct val="100000"/>
              </a:lnSpc>
              <a:buNone/>
            </a:pPr>
            <a:endParaRPr lang="en-US" sz="1300">
              <a:latin typeface="Times New Roman"/>
              <a:cs typeface="Times New Roman"/>
            </a:endParaRPr>
          </a:p>
          <a:p>
            <a:pPr marL="0" indent="0">
              <a:lnSpc>
                <a:spcPct val="100000"/>
              </a:lnSpc>
              <a:buNone/>
            </a:pPr>
            <a:endParaRPr lang="en-US" sz="1300">
              <a:latin typeface="Times New Roman"/>
              <a:cs typeface="Times New Roman"/>
            </a:endParaRPr>
          </a:p>
          <a:p>
            <a:pPr marL="0" indent="0">
              <a:lnSpc>
                <a:spcPct val="100000"/>
              </a:lnSpc>
              <a:buNone/>
            </a:pPr>
            <a:endParaRPr lang="en-US" sz="1300">
              <a:latin typeface="Times New Roman"/>
              <a:cs typeface="Times New Roman"/>
            </a:endParaRPr>
          </a:p>
          <a:p>
            <a:pPr>
              <a:lnSpc>
                <a:spcPct val="100000"/>
              </a:lnSpc>
            </a:pPr>
            <a:endParaRPr lang="en-US" sz="1300">
              <a:latin typeface="Times New Roman"/>
              <a:cs typeface="Times New Roman"/>
            </a:endParaRPr>
          </a:p>
        </p:txBody>
      </p:sp>
      <p:sp>
        <p:nvSpPr>
          <p:cNvPr id="6" name="TextBox 5">
            <a:extLst>
              <a:ext uri="{FF2B5EF4-FFF2-40B4-BE49-F238E27FC236}">
                <a16:creationId xmlns:a16="http://schemas.microsoft.com/office/drawing/2014/main" id="{B3D8675D-1C49-EA0F-8038-23D7E34B86FA}"/>
              </a:ext>
            </a:extLst>
          </p:cNvPr>
          <p:cNvSpPr txBox="1"/>
          <p:nvPr/>
        </p:nvSpPr>
        <p:spPr>
          <a:xfrm>
            <a:off x="219919" y="1253314"/>
            <a:ext cx="7442522" cy="2062103"/>
          </a:xfrm>
          <a:prstGeom prst="rect">
            <a:avLst/>
          </a:prstGeom>
          <a:noFill/>
        </p:spPr>
        <p:txBody>
          <a:bodyPr wrap="square">
            <a:spAutoFit/>
          </a:bodyPr>
          <a:lstStyle/>
          <a:p>
            <a:pPr rtl="0">
              <a:spcBef>
                <a:spcPts val="0"/>
              </a:spcBef>
              <a:spcAft>
                <a:spcPts val="2400"/>
              </a:spcAft>
            </a:pPr>
            <a:endParaRPr lang="en-US" sz="1400" b="1" i="0" u="none" strike="noStrike">
              <a:solidFill>
                <a:srgbClr val="000000"/>
              </a:solidFill>
              <a:effectLst/>
              <a:latin typeface="+mj-lt"/>
            </a:endParaRPr>
          </a:p>
          <a:p>
            <a:pPr rtl="0">
              <a:spcBef>
                <a:spcPts val="0"/>
              </a:spcBef>
              <a:spcAft>
                <a:spcPts val="2400"/>
              </a:spcAft>
            </a:pPr>
            <a:r>
              <a:rPr lang="en-US" sz="1400" b="1" i="0" u="none" strike="noStrike">
                <a:solidFill>
                  <a:srgbClr val="000000"/>
                </a:solidFill>
                <a:effectLst/>
                <a:latin typeface="+mj-lt"/>
              </a:rPr>
              <a:t>DATASET:</a:t>
            </a:r>
            <a:r>
              <a:rPr lang="en-US" sz="1400" b="0" i="0" u="none" strike="noStrike">
                <a:solidFill>
                  <a:srgbClr val="000000"/>
                </a:solidFill>
                <a:effectLst/>
                <a:latin typeface="+mj-lt"/>
              </a:rPr>
              <a:t>  The pictures were produced in 50 steps at a resolution of 768x768 pixels using Stable Diffusion 2.0. The generated photos were reduced in size for the competition dataset to 512x512 pixels. The default settings have been kept untouched in the script that generated the photos.</a:t>
            </a:r>
            <a:endParaRPr lang="en-US" sz="1400" b="0">
              <a:effectLst/>
              <a:latin typeface="+mj-lt"/>
            </a:endParaRPr>
          </a:p>
          <a:p>
            <a:endParaRPr lang="en-US"/>
          </a:p>
        </p:txBody>
      </p:sp>
      <p:pic>
        <p:nvPicPr>
          <p:cNvPr id="12" name="Picture 11" descr="A screenshot of a person's face&#10;&#10;Description automatically generated with medium confidence">
            <a:extLst>
              <a:ext uri="{FF2B5EF4-FFF2-40B4-BE49-F238E27FC236}">
                <a16:creationId xmlns:a16="http://schemas.microsoft.com/office/drawing/2014/main" id="{AF2E169A-7174-F546-EA6E-73FB83085E64}"/>
              </a:ext>
            </a:extLst>
          </p:cNvPr>
          <p:cNvPicPr>
            <a:picLocks noChangeAspect="1"/>
          </p:cNvPicPr>
          <p:nvPr/>
        </p:nvPicPr>
        <p:blipFill>
          <a:blip r:embed="rId3"/>
          <a:stretch>
            <a:fillRect/>
          </a:stretch>
        </p:blipFill>
        <p:spPr>
          <a:xfrm>
            <a:off x="7662441" y="637072"/>
            <a:ext cx="4478266" cy="5385162"/>
          </a:xfrm>
          <a:prstGeom prst="rect">
            <a:avLst/>
          </a:prstGeom>
        </p:spPr>
      </p:pic>
      <p:sp>
        <p:nvSpPr>
          <p:cNvPr id="14" name="TextBox 13">
            <a:extLst>
              <a:ext uri="{FF2B5EF4-FFF2-40B4-BE49-F238E27FC236}">
                <a16:creationId xmlns:a16="http://schemas.microsoft.com/office/drawing/2014/main" id="{877919B3-8732-3EFA-6A3E-CB27470F8B9F}"/>
              </a:ext>
            </a:extLst>
          </p:cNvPr>
          <p:cNvSpPr txBox="1"/>
          <p:nvPr/>
        </p:nvSpPr>
        <p:spPr>
          <a:xfrm>
            <a:off x="7879294" y="6335006"/>
            <a:ext cx="3912243" cy="369332"/>
          </a:xfrm>
          <a:prstGeom prst="rect">
            <a:avLst/>
          </a:prstGeom>
          <a:noFill/>
        </p:spPr>
        <p:txBody>
          <a:bodyPr wrap="square" rtlCol="0">
            <a:spAutoFit/>
          </a:bodyPr>
          <a:lstStyle/>
          <a:p>
            <a:r>
              <a:rPr lang="en-US" sz="900"/>
              <a:t>Source: https://</a:t>
            </a:r>
            <a:r>
              <a:rPr lang="en-US" sz="900" err="1"/>
              <a:t>towardsdatascience.com</a:t>
            </a:r>
            <a:r>
              <a:rPr lang="en-US" sz="900"/>
              <a:t>/generating-images-from-prompts-using-clip-and-</a:t>
            </a:r>
            <a:r>
              <a:rPr lang="en-US" sz="900" err="1"/>
              <a:t>stylegan</a:t>
            </a:r>
            <a:r>
              <a:rPr lang="en-US" sz="900"/>
              <a:t> </a:t>
            </a:r>
          </a:p>
        </p:txBody>
      </p:sp>
    </p:spTree>
    <p:extLst>
      <p:ext uri="{BB962C8B-B14F-4D97-AF65-F5344CB8AC3E}">
        <p14:creationId xmlns:p14="http://schemas.microsoft.com/office/powerpoint/2010/main" val="2142374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BE4A-EB54-D816-0ECB-7CB1248FABCB}"/>
              </a:ext>
            </a:extLst>
          </p:cNvPr>
          <p:cNvSpPr>
            <a:spLocks noGrp="1"/>
          </p:cNvSpPr>
          <p:nvPr>
            <p:ph type="title"/>
          </p:nvPr>
        </p:nvSpPr>
        <p:spPr>
          <a:xfrm>
            <a:off x="932230" y="531452"/>
            <a:ext cx="10168128" cy="1179576"/>
          </a:xfrm>
        </p:spPr>
        <p:txBody>
          <a:bodyPr/>
          <a:lstStyle/>
          <a:p>
            <a:r>
              <a:rPr lang="en-US" dirty="0"/>
              <a:t>Kaggle Score and Position</a:t>
            </a:r>
          </a:p>
        </p:txBody>
      </p:sp>
      <p:pic>
        <p:nvPicPr>
          <p:cNvPr id="4" name="Picture 4" descr="Graphical user interface, text, application&#10;&#10;Description automatically generated">
            <a:extLst>
              <a:ext uri="{FF2B5EF4-FFF2-40B4-BE49-F238E27FC236}">
                <a16:creationId xmlns:a16="http://schemas.microsoft.com/office/drawing/2014/main" id="{D372A51B-A5AD-2AF4-6DEB-0B9A8E221BEB}"/>
              </a:ext>
            </a:extLst>
          </p:cNvPr>
          <p:cNvPicPr>
            <a:picLocks noGrp="1" noChangeAspect="1"/>
          </p:cNvPicPr>
          <p:nvPr>
            <p:ph idx="1"/>
          </p:nvPr>
        </p:nvPicPr>
        <p:blipFill>
          <a:blip r:embed="rId2"/>
          <a:stretch>
            <a:fillRect/>
          </a:stretch>
        </p:blipFill>
        <p:spPr>
          <a:xfrm>
            <a:off x="104472" y="2490007"/>
            <a:ext cx="6461293" cy="3288952"/>
          </a:xfrm>
        </p:spPr>
      </p:pic>
      <p:pic>
        <p:nvPicPr>
          <p:cNvPr id="5" name="Picture 5" descr="Diagram&#10;&#10;Description automatically generated">
            <a:extLst>
              <a:ext uri="{FF2B5EF4-FFF2-40B4-BE49-F238E27FC236}">
                <a16:creationId xmlns:a16="http://schemas.microsoft.com/office/drawing/2014/main" id="{7E628181-55ED-A22A-A8FD-3F17749BACB9}"/>
              </a:ext>
            </a:extLst>
          </p:cNvPr>
          <p:cNvPicPr>
            <a:picLocks noChangeAspect="1"/>
          </p:cNvPicPr>
          <p:nvPr/>
        </p:nvPicPr>
        <p:blipFill>
          <a:blip r:embed="rId3"/>
          <a:stretch>
            <a:fillRect/>
          </a:stretch>
        </p:blipFill>
        <p:spPr>
          <a:xfrm>
            <a:off x="6603287" y="2435917"/>
            <a:ext cx="5424522" cy="2708060"/>
          </a:xfrm>
          <a:prstGeom prst="rect">
            <a:avLst/>
          </a:prstGeom>
        </p:spPr>
      </p:pic>
    </p:spTree>
    <p:extLst>
      <p:ext uri="{BB962C8B-B14F-4D97-AF65-F5344CB8AC3E}">
        <p14:creationId xmlns:p14="http://schemas.microsoft.com/office/powerpoint/2010/main" val="1418403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C793F6D-5320-00BA-7FAE-D3E8A528DDBB}"/>
              </a:ext>
            </a:extLst>
          </p:cNvPr>
          <p:cNvSpPr>
            <a:spLocks noGrp="1"/>
          </p:cNvSpPr>
          <p:nvPr>
            <p:ph idx="1"/>
          </p:nvPr>
        </p:nvSpPr>
        <p:spPr>
          <a:xfrm>
            <a:off x="841248" y="2252870"/>
            <a:ext cx="5993892" cy="3560251"/>
          </a:xfrm>
        </p:spPr>
        <p:txBody>
          <a:bodyPr vert="horz" lIns="91440" tIns="45720" rIns="91440" bIns="45720" rtlCol="0" anchor="t">
            <a:normAutofit/>
          </a:bodyPr>
          <a:lstStyle/>
          <a:p>
            <a:pPr marL="0" indent="0" algn="ctr">
              <a:buNone/>
            </a:pPr>
            <a:r>
              <a:rPr lang="en-US" sz="3600" b="1"/>
              <a:t>THANK YOU!</a:t>
            </a:r>
            <a:endParaRPr lang="en-US" sz="3600"/>
          </a:p>
        </p:txBody>
      </p:sp>
      <p:pic>
        <p:nvPicPr>
          <p:cNvPr id="7" name="Graphic 6" descr="Smiling Face with No Fill">
            <a:extLst>
              <a:ext uri="{FF2B5EF4-FFF2-40B4-BE49-F238E27FC236}">
                <a16:creationId xmlns:a16="http://schemas.microsoft.com/office/drawing/2014/main" id="{21AE78F9-8B2B-7719-0DB3-3A9883A051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2108332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C09C44-8530-A2B0-9C9D-684CAD42A083}"/>
              </a:ext>
            </a:extLst>
          </p:cNvPr>
          <p:cNvSpPr>
            <a:spLocks noGrp="1"/>
          </p:cNvSpPr>
          <p:nvPr>
            <p:ph type="title"/>
          </p:nvPr>
        </p:nvSpPr>
        <p:spPr>
          <a:xfrm>
            <a:off x="838200" y="251312"/>
            <a:ext cx="10509504" cy="1010264"/>
          </a:xfrm>
        </p:spPr>
        <p:txBody>
          <a:bodyPr anchor="ctr">
            <a:normAutofit/>
          </a:bodyPr>
          <a:lstStyle/>
          <a:p>
            <a:r>
              <a:rPr lang="en-US" sz="3700" b="1"/>
              <a:t>INTERESTING LINKS FOR STABLE DIFFUSION</a:t>
            </a:r>
          </a:p>
        </p:txBody>
      </p:sp>
      <p:sp>
        <p:nvSpPr>
          <p:cNvPr id="33" name="Rectangle 2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2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6F951CA0-90BE-3E58-4BE7-CDFD71F746A4}"/>
              </a:ext>
            </a:extLst>
          </p:cNvPr>
          <p:cNvGraphicFramePr>
            <a:graphicFrameLocks noGrp="1"/>
          </p:cNvGraphicFramePr>
          <p:nvPr>
            <p:ph idx="1"/>
            <p:extLst>
              <p:ext uri="{D42A27DB-BD31-4B8C-83A1-F6EECF244321}">
                <p14:modId xmlns:p14="http://schemas.microsoft.com/office/powerpoint/2010/main" val="401840805"/>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7908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0931-913A-C107-8722-E77280D34FD4}"/>
              </a:ext>
            </a:extLst>
          </p:cNvPr>
          <p:cNvSpPr>
            <a:spLocks noGrp="1"/>
          </p:cNvSpPr>
          <p:nvPr>
            <p:ph type="title"/>
          </p:nvPr>
        </p:nvSpPr>
        <p:spPr/>
        <p:txBody>
          <a:bodyPr/>
          <a:lstStyle/>
          <a:p>
            <a:r>
              <a:rPr lang="en-US" b="1"/>
              <a:t>Real world Applications</a:t>
            </a:r>
          </a:p>
        </p:txBody>
      </p:sp>
      <p:sp>
        <p:nvSpPr>
          <p:cNvPr id="3" name="Content Placeholder 2">
            <a:extLst>
              <a:ext uri="{FF2B5EF4-FFF2-40B4-BE49-F238E27FC236}">
                <a16:creationId xmlns:a16="http://schemas.microsoft.com/office/drawing/2014/main" id="{676D1AE1-1D85-E237-3F0B-697B0FD364FE}"/>
              </a:ext>
            </a:extLst>
          </p:cNvPr>
          <p:cNvSpPr>
            <a:spLocks noGrp="1"/>
          </p:cNvSpPr>
          <p:nvPr>
            <p:ph idx="1"/>
          </p:nvPr>
        </p:nvSpPr>
        <p:spPr>
          <a:xfrm>
            <a:off x="609600" y="2151529"/>
            <a:ext cx="10674096" cy="3872753"/>
          </a:xfrm>
        </p:spPr>
        <p:txBody>
          <a:bodyPr vert="horz" lIns="91440" tIns="45720" rIns="91440" bIns="45720" rtlCol="0" anchor="t">
            <a:normAutofit fontScale="92500" lnSpcReduction="20000"/>
          </a:bodyPr>
          <a:lstStyle/>
          <a:p>
            <a:pPr>
              <a:lnSpc>
                <a:spcPct val="120000"/>
              </a:lnSpc>
            </a:pPr>
            <a:r>
              <a:rPr lang="en-US" sz="2200" b="1">
                <a:latin typeface="+mj-lt"/>
                <a:ea typeface="+mn-lt"/>
                <a:cs typeface="+mn-lt"/>
              </a:rPr>
              <a:t>Image captioning</a:t>
            </a:r>
            <a:r>
              <a:rPr lang="en-US" sz="2200">
                <a:latin typeface="+mj-lt"/>
                <a:ea typeface="+mn-lt"/>
                <a:cs typeface="+mn-lt"/>
              </a:rPr>
              <a:t>: This project can be used to provide captions for pictures automatically. Such a feature would be beneficial in a number of areas, such as social media platforms, content management systems, and accessibility tools for users who are blind or visually impaired.</a:t>
            </a:r>
          </a:p>
          <a:p>
            <a:pPr>
              <a:lnSpc>
                <a:spcPct val="120000"/>
              </a:lnSpc>
            </a:pPr>
            <a:r>
              <a:rPr lang="en-US" sz="2200" b="1">
                <a:latin typeface="+mj-lt"/>
                <a:ea typeface="+mn-lt"/>
                <a:cs typeface="+mn-lt"/>
              </a:rPr>
              <a:t>Visual Storytelling</a:t>
            </a:r>
            <a:r>
              <a:rPr lang="en-US" sz="2200">
                <a:latin typeface="+mj-lt"/>
                <a:ea typeface="+mn-lt"/>
                <a:cs typeface="+mn-lt"/>
              </a:rPr>
              <a:t>: Creating textual narratives or stories based on a series of photos can be done using the project as a foundation. This can be used to summarize movies, write children's novels, or come up with unique descriptions for photo albums.</a:t>
            </a:r>
          </a:p>
          <a:p>
            <a:pPr>
              <a:lnSpc>
                <a:spcPct val="120000"/>
              </a:lnSpc>
            </a:pPr>
            <a:r>
              <a:rPr lang="en-US" sz="2200" b="1">
                <a:latin typeface="+mj-lt"/>
                <a:ea typeface="+mn-lt"/>
                <a:cs typeface="+mn-lt"/>
              </a:rPr>
              <a:t>Advertising and Marketing</a:t>
            </a:r>
            <a:r>
              <a:rPr lang="en-US" sz="2200">
                <a:latin typeface="+mj-lt"/>
                <a:ea typeface="+mn-lt"/>
                <a:cs typeface="+mn-lt"/>
              </a:rPr>
              <a:t>: This technology can be used to produce compelling marketing content, like as ad copy or product descriptions, to increase audience engagement and boost sales by providing contextually relevant and interesting prompts for photos.</a:t>
            </a:r>
          </a:p>
          <a:p>
            <a:endParaRPr lang="en-US"/>
          </a:p>
        </p:txBody>
      </p:sp>
    </p:spTree>
    <p:extLst>
      <p:ext uri="{BB962C8B-B14F-4D97-AF65-F5344CB8AC3E}">
        <p14:creationId xmlns:p14="http://schemas.microsoft.com/office/powerpoint/2010/main" val="1136457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8CE7B0-FEFA-28A4-429C-C2A05D7D1580}"/>
              </a:ext>
            </a:extLst>
          </p:cNvPr>
          <p:cNvSpPr>
            <a:spLocks noGrp="1"/>
          </p:cNvSpPr>
          <p:nvPr>
            <p:ph type="title"/>
          </p:nvPr>
        </p:nvSpPr>
        <p:spPr>
          <a:xfrm>
            <a:off x="621792" y="1161288"/>
            <a:ext cx="3602736" cy="4526280"/>
          </a:xfrm>
        </p:spPr>
        <p:txBody>
          <a:bodyPr>
            <a:normAutofit/>
          </a:bodyPr>
          <a:lstStyle/>
          <a:p>
            <a:r>
              <a:rPr lang="en-US" b="1">
                <a:ea typeface="+mj-lt"/>
                <a:cs typeface="+mj-lt"/>
              </a:rPr>
              <a:t>Literature Review</a:t>
            </a:r>
          </a:p>
        </p:txBody>
      </p:sp>
      <p:sp>
        <p:nvSpPr>
          <p:cNvPr id="38" name="Rectangle 3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9A96F6C-62C1-6F70-950D-C3BFA268EA78}"/>
              </a:ext>
            </a:extLst>
          </p:cNvPr>
          <p:cNvSpPr>
            <a:spLocks noGrp="1"/>
          </p:cNvSpPr>
          <p:nvPr>
            <p:ph idx="1"/>
          </p:nvPr>
        </p:nvSpPr>
        <p:spPr>
          <a:xfrm>
            <a:off x="4846319" y="233082"/>
            <a:ext cx="6897446" cy="6454589"/>
          </a:xfrm>
        </p:spPr>
        <p:txBody>
          <a:bodyPr anchor="ctr">
            <a:normAutofit fontScale="85000" lnSpcReduction="10000"/>
          </a:bodyPr>
          <a:lstStyle/>
          <a:p>
            <a:pPr marL="0" indent="0" rtl="0">
              <a:lnSpc>
                <a:spcPct val="100000"/>
              </a:lnSpc>
              <a:spcBef>
                <a:spcPts val="900"/>
              </a:spcBef>
              <a:spcAft>
                <a:spcPts val="900"/>
              </a:spcAft>
              <a:buNone/>
            </a:pPr>
            <a:r>
              <a:rPr lang="en-US" sz="2000" b="1" i="0" u="none" strike="noStrike">
                <a:effectLst/>
                <a:latin typeface="+mj-lt"/>
              </a:rPr>
              <a:t>PAPER 1: </a:t>
            </a:r>
            <a:r>
              <a:rPr lang="en-US" sz="2000" b="0" i="0" u="none" strike="noStrike">
                <a:effectLst/>
                <a:latin typeface="+mj-lt"/>
              </a:rPr>
              <a:t>Diversity is Definitely Needed: Improving Model-Agnostic Zero-shot Classification via Stable Diffusion</a:t>
            </a:r>
          </a:p>
          <a:p>
            <a:pPr marL="0" indent="0" rtl="0">
              <a:lnSpc>
                <a:spcPct val="100000"/>
              </a:lnSpc>
              <a:spcBef>
                <a:spcPts val="900"/>
              </a:spcBef>
              <a:spcAft>
                <a:spcPts val="900"/>
              </a:spcAft>
              <a:buNone/>
            </a:pPr>
            <a:r>
              <a:rPr lang="en-US" sz="2000">
                <a:latin typeface="+mj-lt"/>
              </a:rPr>
              <a:t>T</a:t>
            </a:r>
            <a:r>
              <a:rPr lang="en-US" sz="2000" b="0" i="0" u="none" strike="noStrike">
                <a:effectLst/>
                <a:latin typeface="+mj-lt"/>
              </a:rPr>
              <a:t>he authors offer insights that MA-ZSC( Model Agnostic Zero-Shot Classification) performance may be enhanced by boosting the variety of photos in the produced dataset. Using a diffusion model that has already been trained, they suggest several changes to the text-to-image creation procedure that they refer to as our "bag of tricks" to improve variety. Significantly improved several classification designs, and the results are on par with those of cutting-edge models like CLIP. To validate their methodology, they tested CIFAR10 and CIFAR100.</a:t>
            </a:r>
            <a:endParaRPr lang="en-US" sz="2000" b="1">
              <a:latin typeface="+mj-lt"/>
            </a:endParaRPr>
          </a:p>
          <a:p>
            <a:pPr marL="0" indent="0" rtl="0">
              <a:lnSpc>
                <a:spcPct val="100000"/>
              </a:lnSpc>
              <a:spcBef>
                <a:spcPts val="900"/>
              </a:spcBef>
              <a:spcAft>
                <a:spcPts val="900"/>
              </a:spcAft>
              <a:buNone/>
            </a:pPr>
            <a:r>
              <a:rPr lang="en-US" sz="2000" b="1" i="0" u="none" strike="noStrike">
                <a:effectLst/>
                <a:latin typeface="+mj-lt"/>
              </a:rPr>
              <a:t>PAPER 2: </a:t>
            </a:r>
            <a:r>
              <a:rPr lang="en-US" sz="2000" b="0" i="0" u="none" strike="noStrike">
                <a:effectLst/>
                <a:latin typeface="+mj-lt"/>
              </a:rPr>
              <a:t>What’s in a Text-to-Image Prompt? The Potential of Stable Diffusion in Visual Arts Education</a:t>
            </a:r>
          </a:p>
          <a:p>
            <a:pPr marL="0" indent="0" rtl="0">
              <a:lnSpc>
                <a:spcPct val="100000"/>
              </a:lnSpc>
              <a:spcBef>
                <a:spcPts val="900"/>
              </a:spcBef>
              <a:spcAft>
                <a:spcPts val="900"/>
              </a:spcAft>
              <a:buNone/>
            </a:pPr>
            <a:r>
              <a:rPr lang="en-US" sz="2000" b="0" i="0" u="none" strike="noStrike">
                <a:effectLst/>
                <a:latin typeface="+mj-lt"/>
              </a:rPr>
              <a:t>The authors have codified this novel way of producing art and assessed its potential for instructing art history, aesthetics, and methods by analyzing a collection of 72,980 Stable Diffusion prompts. According to this study, text-to-image AI can revolutionize how art is taught by opening up new, accessible channels for experimentation and artistic expression. It illustrates how AI may be used to improve art instruction. But it also raises important questions about who owns artistic works. As more and more work is created with the help of these instruments to protect artists' rights, it will be crucial to develop new legal and business structures.</a:t>
            </a:r>
            <a:endParaRPr lang="en-US" sz="2000" b="0">
              <a:effectLst/>
              <a:latin typeface="+mj-lt"/>
            </a:endParaRPr>
          </a:p>
        </p:txBody>
      </p:sp>
    </p:spTree>
    <p:extLst>
      <p:ext uri="{BB962C8B-B14F-4D97-AF65-F5344CB8AC3E}">
        <p14:creationId xmlns:p14="http://schemas.microsoft.com/office/powerpoint/2010/main" val="811378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8CE7B0-FEFA-28A4-429C-C2A05D7D1580}"/>
              </a:ext>
            </a:extLst>
          </p:cNvPr>
          <p:cNvSpPr>
            <a:spLocks noGrp="1"/>
          </p:cNvSpPr>
          <p:nvPr>
            <p:ph type="title"/>
          </p:nvPr>
        </p:nvSpPr>
        <p:spPr>
          <a:xfrm>
            <a:off x="621792" y="1161288"/>
            <a:ext cx="3602736" cy="4526280"/>
          </a:xfrm>
        </p:spPr>
        <p:txBody>
          <a:bodyPr>
            <a:normAutofit/>
          </a:bodyPr>
          <a:lstStyle/>
          <a:p>
            <a:r>
              <a:rPr lang="en-US" b="1">
                <a:ea typeface="+mj-lt"/>
                <a:cs typeface="+mj-lt"/>
              </a:rPr>
              <a:t>Literature Review</a:t>
            </a:r>
          </a:p>
        </p:txBody>
      </p:sp>
      <p:sp>
        <p:nvSpPr>
          <p:cNvPr id="38" name="Rectangle 3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9A96F6C-62C1-6F70-950D-C3BFA268EA78}"/>
              </a:ext>
            </a:extLst>
          </p:cNvPr>
          <p:cNvSpPr>
            <a:spLocks noGrp="1"/>
          </p:cNvSpPr>
          <p:nvPr>
            <p:ph idx="1"/>
          </p:nvPr>
        </p:nvSpPr>
        <p:spPr>
          <a:xfrm>
            <a:off x="5074024" y="251012"/>
            <a:ext cx="6956611" cy="6400800"/>
          </a:xfrm>
        </p:spPr>
        <p:txBody>
          <a:bodyPr anchor="ctr">
            <a:normAutofit fontScale="77500" lnSpcReduction="20000"/>
          </a:bodyPr>
          <a:lstStyle/>
          <a:p>
            <a:pPr marL="0" indent="0" rtl="0">
              <a:lnSpc>
                <a:spcPct val="100000"/>
              </a:lnSpc>
              <a:spcBef>
                <a:spcPts val="900"/>
              </a:spcBef>
              <a:spcAft>
                <a:spcPts val="900"/>
              </a:spcAft>
              <a:buNone/>
            </a:pPr>
            <a:r>
              <a:rPr lang="en-US" sz="2400" b="1" i="0" u="none" strike="noStrike">
                <a:effectLst/>
                <a:latin typeface="+mj-lt"/>
              </a:rPr>
              <a:t>PAPER 3:  </a:t>
            </a:r>
            <a:r>
              <a:rPr lang="en-US" sz="2400" b="0" i="0" u="none" strike="noStrike" err="1">
                <a:effectLst/>
                <a:latin typeface="+mj-lt"/>
              </a:rPr>
              <a:t>CoCa</a:t>
            </a:r>
            <a:r>
              <a:rPr lang="en-US" sz="2400" b="0" i="0" u="none" strike="noStrike">
                <a:effectLst/>
                <a:latin typeface="+mj-lt"/>
              </a:rPr>
              <a:t>- Contrastive Captioners are Image-Text Foundation Models</a:t>
            </a:r>
            <a:endParaRPr lang="en-US" sz="2400">
              <a:latin typeface="+mj-lt"/>
            </a:endParaRPr>
          </a:p>
          <a:p>
            <a:pPr marL="0" indent="0" rtl="0">
              <a:lnSpc>
                <a:spcPct val="100000"/>
              </a:lnSpc>
              <a:spcBef>
                <a:spcPts val="900"/>
              </a:spcBef>
              <a:spcAft>
                <a:spcPts val="900"/>
              </a:spcAft>
              <a:buNone/>
            </a:pPr>
            <a:r>
              <a:rPr lang="en-US" sz="2400" b="0" i="0" u="none" strike="noStrike">
                <a:effectLst/>
                <a:latin typeface="+mj-lt"/>
              </a:rPr>
              <a:t>The authors present </a:t>
            </a:r>
            <a:r>
              <a:rPr lang="en-US" sz="2400" b="0" i="0" u="none" strike="noStrike" err="1">
                <a:effectLst/>
                <a:latin typeface="+mj-lt"/>
              </a:rPr>
              <a:t>CoCa</a:t>
            </a:r>
            <a:r>
              <a:rPr lang="en-US" sz="2400" b="0" i="0" u="none" strike="noStrike">
                <a:effectLst/>
                <a:latin typeface="+mj-lt"/>
              </a:rPr>
              <a:t>, a simple design to combine contrastive loss with captioning loss while pretraining an image-text encoder-decoder foundation model. An image encoder extracts characteristics from pictures, and a text encoder, encodes the captions. The </a:t>
            </a:r>
            <a:r>
              <a:rPr lang="en-US" sz="2400" b="0" i="0" u="none" strike="noStrike" err="1">
                <a:effectLst/>
                <a:latin typeface="+mj-lt"/>
              </a:rPr>
              <a:t>CoCa</a:t>
            </a:r>
            <a:r>
              <a:rPr lang="en-US" sz="2400" b="0" i="0" u="none" strike="noStrike">
                <a:effectLst/>
                <a:latin typeface="+mj-lt"/>
              </a:rPr>
              <a:t> model is trained to increase the similarity between picture features and their related accurate captions while decreasing the similarity between wrong captions and image features. </a:t>
            </a:r>
          </a:p>
          <a:p>
            <a:pPr marL="0" indent="0" rtl="0">
              <a:lnSpc>
                <a:spcPct val="100000"/>
              </a:lnSpc>
              <a:spcBef>
                <a:spcPts val="900"/>
              </a:spcBef>
              <a:spcAft>
                <a:spcPts val="900"/>
              </a:spcAft>
              <a:buNone/>
            </a:pPr>
            <a:r>
              <a:rPr lang="en-US" sz="2400" b="1" i="0" u="none" strike="noStrike">
                <a:effectLst/>
                <a:latin typeface="+mj-lt"/>
              </a:rPr>
              <a:t>PAPER 4: </a:t>
            </a:r>
            <a:r>
              <a:rPr lang="en-US" sz="2400" b="0" i="0" u="none" strike="noStrike">
                <a:effectLst/>
                <a:latin typeface="+mj-lt"/>
              </a:rPr>
              <a:t>BLIP- Bootstrapping Language-Image Pre-training for Unified Vision-Language Understanding and Generation</a:t>
            </a:r>
          </a:p>
          <a:p>
            <a:pPr marL="0" indent="0" rtl="0">
              <a:lnSpc>
                <a:spcPct val="100000"/>
              </a:lnSpc>
              <a:spcBef>
                <a:spcPts val="900"/>
              </a:spcBef>
              <a:spcAft>
                <a:spcPts val="900"/>
              </a:spcAft>
              <a:buNone/>
            </a:pPr>
            <a:r>
              <a:rPr lang="en-US" sz="2400" b="0" i="0" u="none" strike="noStrike">
                <a:effectLst/>
                <a:latin typeface="+mj-lt"/>
              </a:rPr>
              <a:t>The authors have introduced  BLIP, a novel VLP framework adaptable to vision-language interpretation and generation operations. Bootstrapping the captions—where a captioner creates artificial text captions, and the filter pulls out the noisy ones—allows BLIP to use the noisy online data efficiently. They obtained cutting-edge outcomes on various vision-language tasks, including image-text retrieval, image captioning, and the VQA. BLIP also exhibits significant generalization abilities when applied in a zero-shot fashion to video language problems. </a:t>
            </a:r>
            <a:endParaRPr lang="en-US" sz="2400" b="0">
              <a:effectLst/>
              <a:latin typeface="+mj-lt"/>
            </a:endParaRPr>
          </a:p>
        </p:txBody>
      </p:sp>
    </p:spTree>
    <p:extLst>
      <p:ext uri="{BB962C8B-B14F-4D97-AF65-F5344CB8AC3E}">
        <p14:creationId xmlns:p14="http://schemas.microsoft.com/office/powerpoint/2010/main" val="2152374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ACB19-4CAA-870A-EF2A-3951E0D67331}"/>
              </a:ext>
            </a:extLst>
          </p:cNvPr>
          <p:cNvSpPr>
            <a:spLocks noGrp="1"/>
          </p:cNvSpPr>
          <p:nvPr>
            <p:ph type="title"/>
          </p:nvPr>
        </p:nvSpPr>
        <p:spPr/>
        <p:txBody>
          <a:bodyPr/>
          <a:lstStyle/>
          <a:p>
            <a:r>
              <a:rPr lang="en-US" sz="3200" b="1">
                <a:ea typeface="+mj-lt"/>
                <a:cs typeface="+mj-lt"/>
              </a:rPr>
              <a:t>Related work</a:t>
            </a:r>
          </a:p>
        </p:txBody>
      </p:sp>
      <p:graphicFrame>
        <p:nvGraphicFramePr>
          <p:cNvPr id="4" name="Table 4">
            <a:extLst>
              <a:ext uri="{FF2B5EF4-FFF2-40B4-BE49-F238E27FC236}">
                <a16:creationId xmlns:a16="http://schemas.microsoft.com/office/drawing/2014/main" id="{AD5928CF-452D-C4B1-D5A3-4ADAB9A60594}"/>
              </a:ext>
            </a:extLst>
          </p:cNvPr>
          <p:cNvGraphicFramePr>
            <a:graphicFrameLocks noGrp="1"/>
          </p:cNvGraphicFramePr>
          <p:nvPr>
            <p:ph idx="1"/>
            <p:extLst>
              <p:ext uri="{D42A27DB-BD31-4B8C-83A1-F6EECF244321}">
                <p14:modId xmlns:p14="http://schemas.microsoft.com/office/powerpoint/2010/main" val="1291983565"/>
              </p:ext>
            </p:extLst>
          </p:nvPr>
        </p:nvGraphicFramePr>
        <p:xfrm>
          <a:off x="814855" y="2101005"/>
          <a:ext cx="10649205" cy="4481140"/>
        </p:xfrm>
        <a:graphic>
          <a:graphicData uri="http://schemas.openxmlformats.org/drawingml/2006/table">
            <a:tbl>
              <a:tblPr firstRow="1" bandRow="1">
                <a:tableStyleId>{5C22544A-7EE6-4342-B048-85BDC9FD1C3A}</a:tableStyleId>
              </a:tblPr>
              <a:tblGrid>
                <a:gridCol w="3576300">
                  <a:extLst>
                    <a:ext uri="{9D8B030D-6E8A-4147-A177-3AD203B41FA5}">
                      <a16:colId xmlns:a16="http://schemas.microsoft.com/office/drawing/2014/main" val="3007058609"/>
                    </a:ext>
                  </a:extLst>
                </a:gridCol>
                <a:gridCol w="7072905">
                  <a:extLst>
                    <a:ext uri="{9D8B030D-6E8A-4147-A177-3AD203B41FA5}">
                      <a16:colId xmlns:a16="http://schemas.microsoft.com/office/drawing/2014/main" val="2388360262"/>
                    </a:ext>
                  </a:extLst>
                </a:gridCol>
              </a:tblGrid>
              <a:tr h="1326459">
                <a:tc>
                  <a:txBody>
                    <a:bodyPr/>
                    <a:lstStyle/>
                    <a:p>
                      <a:pPr lvl="0">
                        <a:buNone/>
                      </a:pPr>
                      <a:r>
                        <a:rPr lang="en-US" sz="1300" b="0" i="0" u="none" strike="noStrike" noProof="0" dirty="0">
                          <a:solidFill>
                            <a:schemeClr val="tx1"/>
                          </a:solidFill>
                          <a:latin typeface="Times New Roman"/>
                        </a:rPr>
                        <a:t>Radford et al. (2021), "Learning Transferable Visual Models From Natural Language Supervision"</a:t>
                      </a:r>
                      <a:endParaRPr lang="en-US" dirty="0">
                        <a:solidFill>
                          <a:schemeClr val="tx1"/>
                        </a:solidFill>
                      </a:endParaRPr>
                    </a:p>
                  </a:txBody>
                  <a:tcPr/>
                </a:tc>
                <a:tc>
                  <a:txBody>
                    <a:bodyPr/>
                    <a:lstStyle/>
                    <a:p>
                      <a:pPr marL="285750" lvl="0" indent="-285750">
                        <a:buFont typeface="Wingdings"/>
                        <a:buChar char="Ø"/>
                      </a:pPr>
                      <a:r>
                        <a:rPr lang="en-US" sz="1300" b="0" i="0" u="none" strike="noStrike" noProof="0" dirty="0">
                          <a:solidFill>
                            <a:schemeClr val="tx1"/>
                          </a:solidFill>
                          <a:latin typeface="Times New Roman"/>
                        </a:rPr>
                        <a:t>CLIP (Contrastive Language-Image Pretraining) model is developed using a sizable dataset of images and the textual descriptions that go with them.</a:t>
                      </a:r>
                    </a:p>
                    <a:p>
                      <a:pPr marL="285750" lvl="0" indent="-285750">
                        <a:buFont typeface="Wingdings"/>
                        <a:buChar char="Ø"/>
                      </a:pPr>
                      <a:r>
                        <a:rPr lang="en-US" sz="1300" b="0" i="0" u="none" strike="noStrike" kern="1200" noProof="0" dirty="0">
                          <a:solidFill>
                            <a:schemeClr val="tx1"/>
                          </a:solidFill>
                          <a:latin typeface="Times New Roman"/>
                          <a:ea typeface="+mn-ea"/>
                          <a:cs typeface="+mn-cs"/>
                        </a:rPr>
                        <a:t>The </a:t>
                      </a:r>
                      <a:r>
                        <a:rPr lang="en-US" sz="1300" b="1" i="0" u="none" strike="noStrike" kern="1200" noProof="0" dirty="0">
                          <a:solidFill>
                            <a:schemeClr val="tx1"/>
                          </a:solidFill>
                          <a:latin typeface="Times New Roman"/>
                          <a:ea typeface="+mn-ea"/>
                          <a:cs typeface="+mn-cs"/>
                        </a:rPr>
                        <a:t>image encoder</a:t>
                      </a:r>
                      <a:r>
                        <a:rPr lang="en-US" sz="1300" b="0" i="0" u="none" strike="noStrike" kern="1200" noProof="0" dirty="0">
                          <a:solidFill>
                            <a:schemeClr val="tx1"/>
                          </a:solidFill>
                          <a:latin typeface="Times New Roman"/>
                          <a:ea typeface="+mn-ea"/>
                          <a:cs typeface="+mn-cs"/>
                        </a:rPr>
                        <a:t> is a CNN that extracts visual features from the input images, while the </a:t>
                      </a:r>
                      <a:r>
                        <a:rPr lang="en-US" sz="1300" b="1" i="0" u="none" strike="noStrike" kern="1200" noProof="0" dirty="0">
                          <a:solidFill>
                            <a:schemeClr val="tx1"/>
                          </a:solidFill>
                          <a:latin typeface="Times New Roman"/>
                          <a:ea typeface="+mn-ea"/>
                          <a:cs typeface="+mn-cs"/>
                        </a:rPr>
                        <a:t>text encoder</a:t>
                      </a:r>
                      <a:r>
                        <a:rPr lang="en-US" sz="1300" b="0" i="0" u="none" strike="noStrike" kern="1200" noProof="0" dirty="0">
                          <a:solidFill>
                            <a:schemeClr val="tx1"/>
                          </a:solidFill>
                          <a:latin typeface="Times New Roman"/>
                          <a:ea typeface="+mn-ea"/>
                          <a:cs typeface="+mn-cs"/>
                        </a:rPr>
                        <a:t> is a transformer-based model that processes the textual descriptions.</a:t>
                      </a:r>
                    </a:p>
                    <a:p>
                      <a:pPr marL="285750" lvl="0" indent="-285750">
                        <a:buFont typeface="Wingdings"/>
                        <a:buChar char="Ø"/>
                      </a:pPr>
                      <a:r>
                        <a:rPr lang="en-US" sz="1300" b="0" i="0" u="none" strike="noStrike" kern="1200" noProof="0" dirty="0">
                          <a:solidFill>
                            <a:schemeClr val="tx1"/>
                          </a:solidFill>
                          <a:latin typeface="Times New Roman"/>
                          <a:ea typeface="+mn-ea"/>
                          <a:cs typeface="+mn-cs"/>
                        </a:rPr>
                        <a:t>By maximizing the agreement (i.e., similarity) between the image and text embeddings for matching pairings while decreasing the agreement for non-matching pairs, the model learns to correlate the images with their descriptions. </a:t>
                      </a:r>
                    </a:p>
                  </a:txBody>
                  <a:tcPr/>
                </a:tc>
                <a:extLst>
                  <a:ext uri="{0D108BD9-81ED-4DB2-BD59-A6C34878D82A}">
                    <a16:rowId xmlns:a16="http://schemas.microsoft.com/office/drawing/2014/main" val="4082049199"/>
                  </a:ext>
                </a:extLst>
              </a:tr>
              <a:tr h="1326460">
                <a:tc>
                  <a:txBody>
                    <a:bodyPr/>
                    <a:lstStyle/>
                    <a:p>
                      <a:pPr lvl="0">
                        <a:buNone/>
                      </a:pPr>
                      <a:r>
                        <a:rPr lang="en-US" sz="1300" b="0" i="0" u="none" strike="noStrike" noProof="0" dirty="0">
                          <a:latin typeface="Times New Roman"/>
                        </a:rPr>
                        <a:t>Xu et al. (2015), "Show, Attend, and Tell: Neural Image Caption Generation with Visual Attention"</a:t>
                      </a:r>
                      <a:endParaRPr lang="en-US" dirty="0"/>
                    </a:p>
                  </a:txBody>
                  <a:tcPr/>
                </a:tc>
                <a:tc>
                  <a:txBody>
                    <a:bodyPr/>
                    <a:lstStyle/>
                    <a:p>
                      <a:pPr marL="285750" lvl="0" indent="-285750">
                        <a:buFont typeface="Wingdings"/>
                        <a:buChar char="Ø"/>
                      </a:pPr>
                      <a:r>
                        <a:rPr lang="en-US" sz="1300" b="0" i="0" u="none" strike="noStrike" noProof="0" dirty="0">
                          <a:latin typeface="Times New Roman"/>
                        </a:rPr>
                        <a:t>Neural network-based model for creating Image captions. </a:t>
                      </a:r>
                      <a:endParaRPr lang="en-US" dirty="0"/>
                    </a:p>
                    <a:p>
                      <a:pPr marL="285750" lvl="0" indent="-285750">
                        <a:buFont typeface="Wingdings"/>
                        <a:buChar char="Ø"/>
                      </a:pPr>
                      <a:r>
                        <a:rPr lang="en-US" sz="1300" b="0" i="0" u="none" strike="noStrike" kern="1200" noProof="0" dirty="0">
                          <a:solidFill>
                            <a:schemeClr val="dk1"/>
                          </a:solidFill>
                          <a:latin typeface="Times New Roman"/>
                          <a:ea typeface="+mn-ea"/>
                          <a:cs typeface="+mn-cs"/>
                        </a:rPr>
                        <a:t>The </a:t>
                      </a:r>
                      <a:r>
                        <a:rPr lang="en-US" sz="1300" b="1" i="0" u="none" strike="noStrike" kern="1200" noProof="0" dirty="0">
                          <a:solidFill>
                            <a:schemeClr val="dk1"/>
                          </a:solidFill>
                          <a:latin typeface="Times New Roman"/>
                          <a:ea typeface="+mn-ea"/>
                          <a:cs typeface="+mn-cs"/>
                        </a:rPr>
                        <a:t>image encoder</a:t>
                      </a:r>
                      <a:r>
                        <a:rPr lang="en-US" sz="1300" b="0" i="0" u="none" strike="noStrike" kern="1200" noProof="0" dirty="0">
                          <a:solidFill>
                            <a:schemeClr val="dk1"/>
                          </a:solidFill>
                          <a:latin typeface="Times New Roman"/>
                          <a:ea typeface="+mn-ea"/>
                          <a:cs typeface="+mn-cs"/>
                        </a:rPr>
                        <a:t> is a convolutional neural network (CNN) that extracts visual features from the input images, while the </a:t>
                      </a:r>
                      <a:r>
                        <a:rPr lang="en-US" sz="1300" b="1" i="0" u="none" strike="noStrike" kern="1200" noProof="0" dirty="0">
                          <a:solidFill>
                            <a:schemeClr val="dk1"/>
                          </a:solidFill>
                          <a:latin typeface="Times New Roman"/>
                          <a:ea typeface="+mn-ea"/>
                          <a:cs typeface="+mn-cs"/>
                        </a:rPr>
                        <a:t>caption generator</a:t>
                      </a:r>
                      <a:r>
                        <a:rPr lang="en-US" sz="1300" b="0" i="0" u="none" strike="noStrike" kern="1200" noProof="0" dirty="0">
                          <a:solidFill>
                            <a:schemeClr val="dk1"/>
                          </a:solidFill>
                          <a:latin typeface="Times New Roman"/>
                          <a:ea typeface="+mn-ea"/>
                          <a:cs typeface="+mn-cs"/>
                        </a:rPr>
                        <a:t> is a long short-term memory (LSTM) network that processes the visual features and generates the textual descriptions.</a:t>
                      </a:r>
                      <a:endParaRPr lang="en-US" sz="1300" b="0" i="0" u="none" strike="noStrike" kern="1200" dirty="0">
                        <a:solidFill>
                          <a:schemeClr val="dk1"/>
                        </a:solidFill>
                        <a:latin typeface="Times New Roman"/>
                        <a:ea typeface="+mn-ea"/>
                        <a:cs typeface="+mn-cs"/>
                      </a:endParaRPr>
                    </a:p>
                    <a:p>
                      <a:pPr marL="285750" lvl="0" indent="-285750">
                        <a:buFont typeface="Wingdings"/>
                        <a:buChar char="Ø"/>
                      </a:pPr>
                      <a:r>
                        <a:rPr lang="en-US" sz="1300" b="0" i="0" u="none" strike="noStrike" kern="1200" noProof="0" dirty="0">
                          <a:solidFill>
                            <a:schemeClr val="dk1"/>
                          </a:solidFill>
                          <a:latin typeface="Times New Roman"/>
                          <a:ea typeface="+mn-ea"/>
                          <a:cs typeface="+mn-cs"/>
                        </a:rPr>
                        <a:t>The model creates more a</a:t>
                      </a:r>
                      <a:r>
                        <a:rPr lang="en-US" sz="1300" b="0" i="0" u="none" strike="noStrike" noProof="0" dirty="0">
                          <a:latin typeface="Times New Roman"/>
                        </a:rPr>
                        <a:t>ccurate and in-depth captions by focusing on different areas of the image with selective attention for predicting the captions.</a:t>
                      </a:r>
                      <a:endParaRPr lang="en-US" dirty="0"/>
                    </a:p>
                  </a:txBody>
                  <a:tcPr/>
                </a:tc>
                <a:extLst>
                  <a:ext uri="{0D108BD9-81ED-4DB2-BD59-A6C34878D82A}">
                    <a16:rowId xmlns:a16="http://schemas.microsoft.com/office/drawing/2014/main" val="1496101218"/>
                  </a:ext>
                </a:extLst>
              </a:tr>
              <a:tr h="1638520">
                <a:tc>
                  <a:txBody>
                    <a:bodyPr/>
                    <a:lstStyle/>
                    <a:p>
                      <a:pPr lvl="0">
                        <a:buNone/>
                      </a:pPr>
                      <a:r>
                        <a:rPr lang="en-US" sz="1300" b="0" i="0" u="none" strike="noStrike" noProof="0" dirty="0">
                          <a:latin typeface="Times New Roman"/>
                        </a:rPr>
                        <a:t>Deep Visual-Semantic Alignments for Generating Image Descriptions" by </a:t>
                      </a:r>
                      <a:r>
                        <a:rPr lang="en-US" sz="1300" b="0" i="0" u="none" strike="noStrike" noProof="0" dirty="0" err="1">
                          <a:latin typeface="Times New Roman"/>
                        </a:rPr>
                        <a:t>Karpathy</a:t>
                      </a:r>
                      <a:r>
                        <a:rPr lang="en-US" sz="1300" b="0" i="0" u="none" strike="noStrike" noProof="0" dirty="0">
                          <a:latin typeface="Times New Roman"/>
                        </a:rPr>
                        <a:t> et al. (2015)</a:t>
                      </a:r>
                      <a:endParaRPr lang="en-US" dirty="0"/>
                    </a:p>
                  </a:txBody>
                  <a:tcPr/>
                </a:tc>
                <a:tc>
                  <a:txBody>
                    <a:bodyPr/>
                    <a:lstStyle/>
                    <a:p>
                      <a:pPr marL="285750" lvl="0" indent="-285750">
                        <a:buFont typeface="Wingdings"/>
                        <a:buChar char="Ø"/>
                      </a:pPr>
                      <a:r>
                        <a:rPr lang="en-US" sz="1300" b="0" i="0" u="none" strike="noStrike" noProof="0" dirty="0">
                          <a:latin typeface="Times New Roman"/>
                        </a:rPr>
                        <a:t>Algorithm described in this paper learns to create textual descriptions of images by matching visual regions with words in a phrase. </a:t>
                      </a:r>
                      <a:endParaRPr lang="en-US" dirty="0"/>
                    </a:p>
                    <a:p>
                      <a:pPr marL="285750" lvl="0" indent="-285750">
                        <a:buFont typeface="Wingdings"/>
                        <a:buChar char="Ø"/>
                      </a:pPr>
                      <a:r>
                        <a:rPr lang="en-US" sz="1300" b="0" i="0" u="none" strike="noStrike" kern="1200" noProof="0" dirty="0">
                          <a:solidFill>
                            <a:schemeClr val="dk1"/>
                          </a:solidFill>
                          <a:latin typeface="Times New Roman"/>
                          <a:ea typeface="+mn-ea"/>
                          <a:cs typeface="+mn-cs"/>
                        </a:rPr>
                        <a:t>The authors propose a novel training procedure that jointly optimizes both the image encoder and sentence generator by maximizing the likelihood of the ground-truth descriptions conditioned on the input images. </a:t>
                      </a:r>
                      <a:endParaRPr lang="en-US" dirty="0"/>
                    </a:p>
                    <a:p>
                      <a:pPr marL="285750" lvl="0" indent="-285750">
                        <a:buFont typeface="Wingdings"/>
                        <a:buChar char="Ø"/>
                      </a:pPr>
                      <a:r>
                        <a:rPr lang="en-US" sz="1300" b="0" i="0" u="none" strike="noStrike" kern="1200" noProof="0" dirty="0">
                          <a:solidFill>
                            <a:schemeClr val="dk1"/>
                          </a:solidFill>
                          <a:latin typeface="Times New Roman"/>
                          <a:ea typeface="+mn-ea"/>
                          <a:cs typeface="+mn-cs"/>
                        </a:rPr>
                        <a:t>During this process, the </a:t>
                      </a:r>
                      <a:r>
                        <a:rPr lang="en-US" sz="1300" b="0" i="0" u="none" strike="noStrike" kern="1200" noProof="0" dirty="0">
                          <a:latin typeface="Times New Roman"/>
                        </a:rPr>
                        <a:t>model uses a deep neural network that </a:t>
                      </a:r>
                      <a:r>
                        <a:rPr lang="en-US" sz="1300" b="0" i="0" u="none" strike="noStrike" kern="1200" noProof="0" dirty="0">
                          <a:solidFill>
                            <a:schemeClr val="dk1"/>
                          </a:solidFill>
                          <a:latin typeface="Times New Roman"/>
                          <a:ea typeface="+mn-ea"/>
                          <a:cs typeface="+mn-cs"/>
                        </a:rPr>
                        <a:t>learns to align different image regions with their corresponding words or phrases in the textual descriptions.</a:t>
                      </a:r>
                      <a:endParaRPr lang="en-US"/>
                    </a:p>
                    <a:p>
                      <a:pPr marL="285750" lvl="0" indent="-285750">
                        <a:buFont typeface="Wingdings"/>
                        <a:buChar char="Ø"/>
                      </a:pPr>
                      <a:endParaRPr lang="en-US" sz="1300" b="0" i="0" u="none" strike="noStrike" noProof="0" dirty="0">
                        <a:latin typeface="Times New Roman"/>
                      </a:endParaRPr>
                    </a:p>
                  </a:txBody>
                  <a:tcPr/>
                </a:tc>
                <a:extLst>
                  <a:ext uri="{0D108BD9-81ED-4DB2-BD59-A6C34878D82A}">
                    <a16:rowId xmlns:a16="http://schemas.microsoft.com/office/drawing/2014/main" val="1795275480"/>
                  </a:ext>
                </a:extLst>
              </a:tr>
            </a:tbl>
          </a:graphicData>
        </a:graphic>
      </p:graphicFrame>
    </p:spTree>
    <p:extLst>
      <p:ext uri="{BB962C8B-B14F-4D97-AF65-F5344CB8AC3E}">
        <p14:creationId xmlns:p14="http://schemas.microsoft.com/office/powerpoint/2010/main" val="212377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E6F8BD-EE7C-3A0A-95E0-AA6F0C3BA858}"/>
              </a:ext>
            </a:extLst>
          </p:cNvPr>
          <p:cNvSpPr>
            <a:spLocks noGrp="1"/>
          </p:cNvSpPr>
          <p:nvPr>
            <p:ph type="title"/>
          </p:nvPr>
        </p:nvSpPr>
        <p:spPr>
          <a:xfrm>
            <a:off x="438913" y="859536"/>
            <a:ext cx="4832802" cy="1243584"/>
          </a:xfrm>
        </p:spPr>
        <p:txBody>
          <a:bodyPr>
            <a:normAutofit/>
          </a:bodyPr>
          <a:lstStyle/>
          <a:p>
            <a:r>
              <a:rPr lang="en-US" sz="3400" b="1">
                <a:ea typeface="+mj-lt"/>
                <a:cs typeface="+mj-lt"/>
              </a:rPr>
              <a:t>Data Exploration</a:t>
            </a:r>
          </a:p>
        </p:txBody>
      </p:sp>
      <p:sp>
        <p:nvSpPr>
          <p:cNvPr id="28" name="Rectangle 2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175BE90-7DF4-46CE-8300-39C0141713C2}"/>
              </a:ext>
            </a:extLst>
          </p:cNvPr>
          <p:cNvSpPr>
            <a:spLocks noGrp="1"/>
          </p:cNvSpPr>
          <p:nvPr>
            <p:ph idx="1"/>
          </p:nvPr>
        </p:nvSpPr>
        <p:spPr>
          <a:xfrm>
            <a:off x="438912" y="2456006"/>
            <a:ext cx="5237018" cy="3664351"/>
          </a:xfrm>
        </p:spPr>
        <p:txBody>
          <a:bodyPr vert="horz" lIns="91440" tIns="45720" rIns="91440" bIns="45720" rtlCol="0">
            <a:normAutofit lnSpcReduction="10000"/>
          </a:bodyPr>
          <a:lstStyle/>
          <a:p>
            <a:pPr marL="0" indent="0">
              <a:lnSpc>
                <a:spcPct val="100000"/>
              </a:lnSpc>
              <a:buNone/>
            </a:pPr>
            <a:r>
              <a:rPr lang="en-US" sz="1800" b="1">
                <a:latin typeface="+mj-lt"/>
                <a:cs typeface="Times New Roman"/>
              </a:rPr>
              <a:t>Dataset: </a:t>
            </a:r>
            <a:endParaRPr lang="en-US" sz="1800">
              <a:latin typeface="+mj-lt"/>
              <a:cs typeface="Times New Roman"/>
            </a:endParaRPr>
          </a:p>
          <a:p>
            <a:pPr marL="0" indent="0">
              <a:lnSpc>
                <a:spcPct val="100000"/>
              </a:lnSpc>
              <a:buNone/>
            </a:pPr>
            <a:r>
              <a:rPr lang="en-US" sz="1800">
                <a:latin typeface="+mj-lt"/>
                <a:cs typeface="Times New Roman"/>
              </a:rPr>
              <a:t>The prompts.csv contains the images in the training dataset and their corresponding prompts that were used initially to derive the images.</a:t>
            </a:r>
            <a:endParaRPr lang="en-US" sz="1800">
              <a:latin typeface="+mj-lt"/>
            </a:endParaRPr>
          </a:p>
          <a:p>
            <a:pPr marL="0" indent="0">
              <a:lnSpc>
                <a:spcPct val="100000"/>
              </a:lnSpc>
              <a:buNone/>
            </a:pPr>
            <a:r>
              <a:rPr lang="en-US" sz="1800" b="1">
                <a:latin typeface="+mj-lt"/>
                <a:cs typeface="Times New Roman"/>
              </a:rPr>
              <a:t>Shape of the DataFrame:</a:t>
            </a:r>
          </a:p>
          <a:p>
            <a:pPr marL="0" indent="0">
              <a:lnSpc>
                <a:spcPct val="100000"/>
              </a:lnSpc>
              <a:buNone/>
            </a:pPr>
            <a:r>
              <a:rPr lang="en-US" sz="1800">
                <a:latin typeface="+mj-lt"/>
                <a:cs typeface="Times New Roman"/>
              </a:rPr>
              <a:t>The dataframe contains 7 rows which are the 7 images derived as a result of stable diffusion and the 2 columns are the imgId and the corresponding prompts</a:t>
            </a:r>
          </a:p>
          <a:p>
            <a:pPr marL="0" indent="0">
              <a:lnSpc>
                <a:spcPct val="100000"/>
              </a:lnSpc>
              <a:buNone/>
            </a:pPr>
            <a:br>
              <a:rPr lang="en-US" sz="1800"/>
            </a:br>
            <a:endParaRPr lang="en-US" sz="1800"/>
          </a:p>
        </p:txBody>
      </p:sp>
      <p:pic>
        <p:nvPicPr>
          <p:cNvPr id="4" name="Picture 4" descr="Text&#10;&#10;Description automatically generated">
            <a:extLst>
              <a:ext uri="{FF2B5EF4-FFF2-40B4-BE49-F238E27FC236}">
                <a16:creationId xmlns:a16="http://schemas.microsoft.com/office/drawing/2014/main" id="{58386B96-B641-74EF-9345-666011591DB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7000"/>
                    </a14:imgEffect>
                    <a14:imgEffect>
                      <a14:brightnessContrast bright="18000"/>
                    </a14:imgEffect>
                  </a14:imgLayer>
                </a14:imgProps>
              </a:ext>
            </a:extLst>
          </a:blip>
          <a:stretch>
            <a:fillRect/>
          </a:stretch>
        </p:blipFill>
        <p:spPr>
          <a:xfrm>
            <a:off x="6085370" y="598947"/>
            <a:ext cx="5697191" cy="2414200"/>
          </a:xfrm>
          <a:prstGeom prst="rect">
            <a:avLst/>
          </a:prstGeom>
        </p:spPr>
      </p:pic>
      <p:pic>
        <p:nvPicPr>
          <p:cNvPr id="6" name="Picture 4">
            <a:extLst>
              <a:ext uri="{FF2B5EF4-FFF2-40B4-BE49-F238E27FC236}">
                <a16:creationId xmlns:a16="http://schemas.microsoft.com/office/drawing/2014/main" id="{713DC3A0-8390-7D34-6268-5B83E31BC5E9}"/>
              </a:ext>
            </a:extLst>
          </p:cNvPr>
          <p:cNvPicPr>
            <a:picLocks noChangeAspect="1"/>
          </p:cNvPicPr>
          <p:nvPr/>
        </p:nvPicPr>
        <p:blipFill>
          <a:blip r:embed="rId4"/>
          <a:stretch>
            <a:fillRect/>
          </a:stretch>
        </p:blipFill>
        <p:spPr>
          <a:xfrm>
            <a:off x="6154121" y="4288181"/>
            <a:ext cx="5559688" cy="1189419"/>
          </a:xfrm>
          <a:prstGeom prst="rect">
            <a:avLst/>
          </a:prstGeom>
        </p:spPr>
      </p:pic>
    </p:spTree>
    <p:extLst>
      <p:ext uri="{BB962C8B-B14F-4D97-AF65-F5344CB8AC3E}">
        <p14:creationId xmlns:p14="http://schemas.microsoft.com/office/powerpoint/2010/main" val="375887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28C6EE-8D0D-34D8-CEE7-792515E81055}"/>
              </a:ext>
            </a:extLst>
          </p:cNvPr>
          <p:cNvSpPr>
            <a:spLocks noGrp="1"/>
          </p:cNvSpPr>
          <p:nvPr>
            <p:ph type="title"/>
          </p:nvPr>
        </p:nvSpPr>
        <p:spPr>
          <a:xfrm>
            <a:off x="604157" y="801317"/>
            <a:ext cx="11212917" cy="1689743"/>
          </a:xfrm>
        </p:spPr>
        <p:txBody>
          <a:bodyPr anchor="b">
            <a:normAutofit/>
          </a:bodyPr>
          <a:lstStyle/>
          <a:p>
            <a:r>
              <a:rPr lang="en-US" sz="3600" b="1">
                <a:ea typeface="+mj-lt"/>
                <a:cs typeface="+mj-lt"/>
              </a:rPr>
              <a:t>Data Preprocessing</a:t>
            </a:r>
            <a:endParaRPr lang="en-US" sz="3600"/>
          </a:p>
          <a:p>
            <a:endParaRPr lang="en-US" sz="5200"/>
          </a:p>
        </p:txBody>
      </p:sp>
      <p:sp>
        <p:nvSpPr>
          <p:cNvPr id="22"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328F51-7A1C-796C-871E-55FD90947A89}"/>
              </a:ext>
            </a:extLst>
          </p:cNvPr>
          <p:cNvSpPr>
            <a:spLocks noGrp="1"/>
          </p:cNvSpPr>
          <p:nvPr>
            <p:ph idx="1"/>
          </p:nvPr>
        </p:nvSpPr>
        <p:spPr>
          <a:xfrm>
            <a:off x="5080216" y="3351276"/>
            <a:ext cx="6272784" cy="2825686"/>
          </a:xfrm>
        </p:spPr>
        <p:txBody>
          <a:bodyPr vert="horz" lIns="91440" tIns="45720" rIns="91440" bIns="45720" rtlCol="0">
            <a:normAutofit/>
          </a:bodyPr>
          <a:lstStyle/>
          <a:p>
            <a:pPr marL="0" indent="0">
              <a:buNone/>
            </a:pPr>
            <a:endParaRPr lang="en-US" sz="1800" b="1">
              <a:latin typeface="Times New Roman"/>
              <a:cs typeface="Times New Roman"/>
            </a:endParaRPr>
          </a:p>
          <a:p>
            <a:pPr marL="0" indent="0">
              <a:buNone/>
            </a:pPr>
            <a:endParaRPr lang="en-US" sz="1800">
              <a:latin typeface="Times New Roman"/>
              <a:cs typeface="Times New Roman"/>
            </a:endParaRPr>
          </a:p>
        </p:txBody>
      </p:sp>
      <p:graphicFrame>
        <p:nvGraphicFramePr>
          <p:cNvPr id="30" name="TextBox 4">
            <a:extLst>
              <a:ext uri="{FF2B5EF4-FFF2-40B4-BE49-F238E27FC236}">
                <a16:creationId xmlns:a16="http://schemas.microsoft.com/office/drawing/2014/main" id="{1C209075-F7D7-811B-E02E-73D585B73C8D}"/>
              </a:ext>
            </a:extLst>
          </p:cNvPr>
          <p:cNvGraphicFramePr/>
          <p:nvPr>
            <p:extLst>
              <p:ext uri="{D42A27DB-BD31-4B8C-83A1-F6EECF244321}">
                <p14:modId xmlns:p14="http://schemas.microsoft.com/office/powerpoint/2010/main" val="2007412741"/>
              </p:ext>
            </p:extLst>
          </p:nvPr>
        </p:nvGraphicFramePr>
        <p:xfrm>
          <a:off x="406148" y="1920415"/>
          <a:ext cx="11212917" cy="203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7" descr="A picture containing graphical user interface&#10;&#10;Description automatically generated">
            <a:extLst>
              <a:ext uri="{FF2B5EF4-FFF2-40B4-BE49-F238E27FC236}">
                <a16:creationId xmlns:a16="http://schemas.microsoft.com/office/drawing/2014/main" id="{64D7356E-3EA2-219F-0FBF-FEF6730E6DCD}"/>
              </a:ext>
            </a:extLst>
          </p:cNvPr>
          <p:cNvPicPr>
            <a:picLocks noChangeAspect="1"/>
          </p:cNvPicPr>
          <p:nvPr/>
        </p:nvPicPr>
        <p:blipFill rotWithShape="1">
          <a:blip r:embed="rId7"/>
          <a:srcRect r="46753" b="135"/>
          <a:stretch/>
        </p:blipFill>
        <p:spPr>
          <a:xfrm>
            <a:off x="5542573" y="4082649"/>
            <a:ext cx="2590049" cy="2601108"/>
          </a:xfrm>
          <a:prstGeom prst="rect">
            <a:avLst/>
          </a:prstGeom>
        </p:spPr>
      </p:pic>
      <p:pic>
        <p:nvPicPr>
          <p:cNvPr id="23" name="Picture 22" descr="A drawing of a robot&#10;&#10;Description automatically generated with medium confidence">
            <a:extLst>
              <a:ext uri="{FF2B5EF4-FFF2-40B4-BE49-F238E27FC236}">
                <a16:creationId xmlns:a16="http://schemas.microsoft.com/office/drawing/2014/main" id="{52D19686-50AE-24C7-E8AD-BAAC0EAB92AB}"/>
              </a:ext>
            </a:extLst>
          </p:cNvPr>
          <p:cNvPicPr>
            <a:picLocks noChangeAspect="1"/>
          </p:cNvPicPr>
          <p:nvPr/>
        </p:nvPicPr>
        <p:blipFill rotWithShape="1">
          <a:blip r:embed="rId8"/>
          <a:srcRect l="4375" t="4093" r="27589" b="6295"/>
          <a:stretch/>
        </p:blipFill>
        <p:spPr>
          <a:xfrm>
            <a:off x="1007495" y="4081531"/>
            <a:ext cx="2623409" cy="2598446"/>
          </a:xfrm>
          <a:prstGeom prst="rect">
            <a:avLst/>
          </a:prstGeom>
        </p:spPr>
      </p:pic>
    </p:spTree>
    <p:extLst>
      <p:ext uri="{BB962C8B-B14F-4D97-AF65-F5344CB8AC3E}">
        <p14:creationId xmlns:p14="http://schemas.microsoft.com/office/powerpoint/2010/main" val="2167198491"/>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213B37"/>
      </a:dk2>
      <a:lt2>
        <a:srgbClr val="E8E6E2"/>
      </a:lt2>
      <a:accent1>
        <a:srgbClr val="85A1D7"/>
      </a:accent1>
      <a:accent2>
        <a:srgbClr val="5AADC9"/>
      </a:accent2>
      <a:accent3>
        <a:srgbClr val="6DAFA4"/>
      </a:accent3>
      <a:accent4>
        <a:srgbClr val="5DB481"/>
      </a:accent4>
      <a:accent5>
        <a:srgbClr val="63B563"/>
      </a:accent5>
      <a:accent6>
        <a:srgbClr val="7FB15B"/>
      </a:accent6>
      <a:hlink>
        <a:srgbClr val="948059"/>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LightSeedLeftStep">
    <a:dk1>
      <a:srgbClr val="000000"/>
    </a:dk1>
    <a:lt1>
      <a:srgbClr val="FFFFFF"/>
    </a:lt1>
    <a:dk2>
      <a:srgbClr val="213B37"/>
    </a:dk2>
    <a:lt2>
      <a:srgbClr val="E8E6E2"/>
    </a:lt2>
    <a:accent1>
      <a:srgbClr val="85A1D7"/>
    </a:accent1>
    <a:accent2>
      <a:srgbClr val="5AADC9"/>
    </a:accent2>
    <a:accent3>
      <a:srgbClr val="6DAFA4"/>
    </a:accent3>
    <a:accent4>
      <a:srgbClr val="5DB481"/>
    </a:accent4>
    <a:accent5>
      <a:srgbClr val="63B563"/>
    </a:accent5>
    <a:accent6>
      <a:srgbClr val="7FB15B"/>
    </a:accent6>
    <a:hlink>
      <a:srgbClr val="948059"/>
    </a:hlink>
    <a:folHlink>
      <a:srgbClr val="7F7F7F"/>
    </a:folHlink>
  </a:clrScheme>
</a:themeOverride>
</file>

<file path=ppt/theme/themeOverride2.xml><?xml version="1.0" encoding="utf-8"?>
<a:themeOverride xmlns:a="http://schemas.openxmlformats.org/drawingml/2006/main">
  <a:clrScheme name="AnalogousFromLightSeedLeftStep">
    <a:dk1>
      <a:srgbClr val="000000"/>
    </a:dk1>
    <a:lt1>
      <a:srgbClr val="FFFFFF"/>
    </a:lt1>
    <a:dk2>
      <a:srgbClr val="213B37"/>
    </a:dk2>
    <a:lt2>
      <a:srgbClr val="E8E6E2"/>
    </a:lt2>
    <a:accent1>
      <a:srgbClr val="85A1D7"/>
    </a:accent1>
    <a:accent2>
      <a:srgbClr val="5AADC9"/>
    </a:accent2>
    <a:accent3>
      <a:srgbClr val="6DAFA4"/>
    </a:accent3>
    <a:accent4>
      <a:srgbClr val="5DB481"/>
    </a:accent4>
    <a:accent5>
      <a:srgbClr val="63B563"/>
    </a:accent5>
    <a:accent6>
      <a:srgbClr val="7FB15B"/>
    </a:accent6>
    <a:hlink>
      <a:srgbClr val="948059"/>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21</Slides>
  <Notes>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AccentBoxVTI</vt:lpstr>
      <vt:lpstr>Stable Diffusion - Image to Prompts</vt:lpstr>
      <vt:lpstr>Introduction</vt:lpstr>
      <vt:lpstr>INTERESTING LINKS FOR STABLE DIFFUSION</vt:lpstr>
      <vt:lpstr>Real world Applications</vt:lpstr>
      <vt:lpstr>Literature Review</vt:lpstr>
      <vt:lpstr>Literature Review</vt:lpstr>
      <vt:lpstr>Related work</vt:lpstr>
      <vt:lpstr>Data Exploration</vt:lpstr>
      <vt:lpstr>Data Preprocessing </vt:lpstr>
      <vt:lpstr>Data  Visualization</vt:lpstr>
      <vt:lpstr>Models</vt:lpstr>
      <vt:lpstr>Coca + Clip Model</vt:lpstr>
      <vt:lpstr>Results for Coca + Clip Model</vt:lpstr>
      <vt:lpstr>Models</vt:lpstr>
      <vt:lpstr>Blip Model</vt:lpstr>
      <vt:lpstr>Results for Blip Model</vt:lpstr>
      <vt:lpstr>MODEL EVALUATION</vt:lpstr>
      <vt:lpstr>Conclusion</vt:lpstr>
      <vt:lpstr>Model Justification</vt:lpstr>
      <vt:lpstr>Kaggle Score and Position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Harshitha Mohanraj Radhika</dc:creator>
  <cp:revision>243</cp:revision>
  <dcterms:created xsi:type="dcterms:W3CDTF">2023-05-09T01:57:59Z</dcterms:created>
  <dcterms:modified xsi:type="dcterms:W3CDTF">2023-05-10T00:02:41Z</dcterms:modified>
</cp:coreProperties>
</file>